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sldIdLst>
    <p:sldId id="257" r:id="rId2"/>
    <p:sldId id="259" r:id="rId3"/>
    <p:sldId id="258" r:id="rId4"/>
    <p:sldId id="261" r:id="rId5"/>
    <p:sldId id="275" r:id="rId6"/>
    <p:sldId id="276" r:id="rId7"/>
    <p:sldId id="277" r:id="rId8"/>
    <p:sldId id="278" r:id="rId9"/>
    <p:sldId id="279" r:id="rId10"/>
    <p:sldId id="280" r:id="rId11"/>
    <p:sldId id="281" r:id="rId12"/>
    <p:sldId id="264" r:id="rId13"/>
    <p:sldId id="266" r:id="rId14"/>
    <p:sldId id="270" r:id="rId15"/>
    <p:sldId id="271" r:id="rId16"/>
    <p:sldId id="267" r:id="rId17"/>
    <p:sldId id="269" r:id="rId18"/>
    <p:sldId id="268" r:id="rId19"/>
    <p:sldId id="272" r:id="rId20"/>
    <p:sldId id="273" r:id="rId21"/>
    <p:sldId id="274" r:id="rId22"/>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13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DA1639-B2A2-459F-BC7F-D41D86E81036}" type="doc">
      <dgm:prSet loTypeId="urn:microsoft.com/office/officeart/2009/3/layout/SubStepProcess" loCatId="process" qsTypeId="urn:microsoft.com/office/officeart/2005/8/quickstyle/simple1" qsCatId="simple" csTypeId="urn:microsoft.com/office/officeart/2005/8/colors/colorful3" csCatId="colorful" phldr="1"/>
      <dgm:spPr/>
      <dgm:t>
        <a:bodyPr/>
        <a:lstStyle/>
        <a:p>
          <a:endParaRPr lang="es-CL"/>
        </a:p>
      </dgm:t>
    </dgm:pt>
    <dgm:pt modelId="{5ADDC7F0-CC89-4F67-925E-638284236ACE}">
      <dgm:prSet phldrT="[Texto]"/>
      <dgm:spPr/>
      <dgm:t>
        <a:bodyPr/>
        <a:lstStyle/>
        <a:p>
          <a:r>
            <a:rPr lang="es-CL" dirty="0" smtClean="0"/>
            <a:t>Amable</a:t>
          </a:r>
          <a:endParaRPr lang="es-CL" dirty="0"/>
        </a:p>
      </dgm:t>
    </dgm:pt>
    <dgm:pt modelId="{9BC0A3A6-13F5-49BA-9417-1C76F4EBB4F2}" type="parTrans" cxnId="{14E81C04-1935-47B4-872A-F8BFE4EBF33A}">
      <dgm:prSet/>
      <dgm:spPr/>
      <dgm:t>
        <a:bodyPr/>
        <a:lstStyle/>
        <a:p>
          <a:endParaRPr lang="es-CL"/>
        </a:p>
      </dgm:t>
    </dgm:pt>
    <dgm:pt modelId="{DEECE1F9-CC1F-4973-BE63-A2C1C636F41A}" type="sibTrans" cxnId="{14E81C04-1935-47B4-872A-F8BFE4EBF33A}">
      <dgm:prSet/>
      <dgm:spPr/>
      <dgm:t>
        <a:bodyPr/>
        <a:lstStyle/>
        <a:p>
          <a:endParaRPr lang="es-CL"/>
        </a:p>
      </dgm:t>
    </dgm:pt>
    <dgm:pt modelId="{69EFA969-25BA-477E-AA7A-2BC5E19629B6}">
      <dgm:prSet phldrT="[Texto]"/>
      <dgm:spPr/>
      <dgm:t>
        <a:bodyPr/>
        <a:lstStyle/>
        <a:p>
          <a:r>
            <a:rPr lang="es-CL" dirty="0" smtClean="0"/>
            <a:t>Acogedora</a:t>
          </a:r>
          <a:endParaRPr lang="es-CL" dirty="0"/>
        </a:p>
      </dgm:t>
    </dgm:pt>
    <dgm:pt modelId="{9D465539-78BE-41FC-9E45-FAA09847F7BA}" type="parTrans" cxnId="{BFBE2FC9-FC6E-43CA-A7F6-10C8F7B886EC}">
      <dgm:prSet/>
      <dgm:spPr/>
      <dgm:t>
        <a:bodyPr/>
        <a:lstStyle/>
        <a:p>
          <a:endParaRPr lang="es-CL"/>
        </a:p>
      </dgm:t>
    </dgm:pt>
    <dgm:pt modelId="{A48FFCDA-6541-41E6-92F7-1323323D9B5F}" type="sibTrans" cxnId="{BFBE2FC9-FC6E-43CA-A7F6-10C8F7B886EC}">
      <dgm:prSet/>
      <dgm:spPr/>
      <dgm:t>
        <a:bodyPr/>
        <a:lstStyle/>
        <a:p>
          <a:endParaRPr lang="es-CL"/>
        </a:p>
      </dgm:t>
    </dgm:pt>
    <dgm:pt modelId="{F69E3A51-5691-4472-8F53-3F66E525B2CF}">
      <dgm:prSet phldrT="[Texto]"/>
      <dgm:spPr/>
      <dgm:t>
        <a:bodyPr/>
        <a:lstStyle/>
        <a:p>
          <a:r>
            <a:rPr lang="es-CL" dirty="0" smtClean="0"/>
            <a:t>Participativa</a:t>
          </a:r>
          <a:endParaRPr lang="es-CL" dirty="0"/>
        </a:p>
      </dgm:t>
    </dgm:pt>
    <dgm:pt modelId="{6028F6B8-3A0F-443A-B0B3-DABBEC945024}" type="parTrans" cxnId="{9E1C3F3E-0E48-4BFF-9027-B4E0C264582B}">
      <dgm:prSet/>
      <dgm:spPr/>
      <dgm:t>
        <a:bodyPr/>
        <a:lstStyle/>
        <a:p>
          <a:endParaRPr lang="es-CL"/>
        </a:p>
      </dgm:t>
    </dgm:pt>
    <dgm:pt modelId="{C40C0C6F-4B39-4F70-9429-FE88D7E0FD9E}" type="sibTrans" cxnId="{9E1C3F3E-0E48-4BFF-9027-B4E0C264582B}">
      <dgm:prSet/>
      <dgm:spPr/>
      <dgm:t>
        <a:bodyPr/>
        <a:lstStyle/>
        <a:p>
          <a:endParaRPr lang="es-CL"/>
        </a:p>
      </dgm:t>
    </dgm:pt>
    <dgm:pt modelId="{AA20E3E1-01D4-45DA-9F4D-634B1EB23810}">
      <dgm:prSet phldrT="[Texto]"/>
      <dgm:spPr/>
      <dgm:t>
        <a:bodyPr/>
        <a:lstStyle/>
        <a:p>
          <a:r>
            <a:rPr lang="es-CL" dirty="0" smtClean="0"/>
            <a:t>Integral </a:t>
          </a:r>
          <a:endParaRPr lang="es-CL" dirty="0"/>
        </a:p>
      </dgm:t>
    </dgm:pt>
    <dgm:pt modelId="{6BD66428-AD63-4057-A05C-28F64B903C7C}" type="parTrans" cxnId="{D83BC627-FC22-489A-9EEB-2C9DE758551C}">
      <dgm:prSet/>
      <dgm:spPr/>
      <dgm:t>
        <a:bodyPr/>
        <a:lstStyle/>
        <a:p>
          <a:endParaRPr lang="es-CL"/>
        </a:p>
      </dgm:t>
    </dgm:pt>
    <dgm:pt modelId="{90F2370B-F1D9-4CCD-BC47-CEF8DCC78C77}" type="sibTrans" cxnId="{D83BC627-FC22-489A-9EEB-2C9DE758551C}">
      <dgm:prSet/>
      <dgm:spPr/>
      <dgm:t>
        <a:bodyPr/>
        <a:lstStyle/>
        <a:p>
          <a:endParaRPr lang="es-CL"/>
        </a:p>
      </dgm:t>
    </dgm:pt>
    <dgm:pt modelId="{129AAFF2-D23F-48A9-AF87-0F382FCB68A5}" type="pres">
      <dgm:prSet presAssocID="{05DA1639-B2A2-459F-BC7F-D41D86E81036}" presName="Name0" presStyleCnt="0">
        <dgm:presLayoutVars>
          <dgm:chMax val="7"/>
          <dgm:dir/>
          <dgm:animOne val="branch"/>
        </dgm:presLayoutVars>
      </dgm:prSet>
      <dgm:spPr/>
      <dgm:t>
        <a:bodyPr/>
        <a:lstStyle/>
        <a:p>
          <a:endParaRPr lang="es-CL"/>
        </a:p>
      </dgm:t>
    </dgm:pt>
    <dgm:pt modelId="{4CB81813-B8B2-4B8B-AF24-31FED21DCA17}" type="pres">
      <dgm:prSet presAssocID="{5ADDC7F0-CC89-4F67-925E-638284236ACE}" presName="parTx1" presStyleLbl="node1" presStyleIdx="0" presStyleCnt="4" custLinFactNeighborY="410"/>
      <dgm:spPr/>
      <dgm:t>
        <a:bodyPr/>
        <a:lstStyle/>
        <a:p>
          <a:endParaRPr lang="es-CL"/>
        </a:p>
      </dgm:t>
    </dgm:pt>
    <dgm:pt modelId="{EA53B1B8-7A08-4AC9-BF22-34A70C40363F}" type="pres">
      <dgm:prSet presAssocID="{69EFA969-25BA-477E-AA7A-2BC5E19629B6}" presName="parTx2" presStyleLbl="node1" presStyleIdx="1" presStyleCnt="4"/>
      <dgm:spPr/>
      <dgm:t>
        <a:bodyPr/>
        <a:lstStyle/>
        <a:p>
          <a:endParaRPr lang="es-CL"/>
        </a:p>
      </dgm:t>
    </dgm:pt>
    <dgm:pt modelId="{4E1C54D7-1602-4A79-92D5-2A76F4C9000C}" type="pres">
      <dgm:prSet presAssocID="{F69E3A51-5691-4472-8F53-3F66E525B2CF}" presName="parTx3" presStyleLbl="node1" presStyleIdx="2" presStyleCnt="4"/>
      <dgm:spPr/>
      <dgm:t>
        <a:bodyPr/>
        <a:lstStyle/>
        <a:p>
          <a:endParaRPr lang="es-CL"/>
        </a:p>
      </dgm:t>
    </dgm:pt>
    <dgm:pt modelId="{0C80B894-7134-452C-9828-E97CB3E84969}" type="pres">
      <dgm:prSet presAssocID="{AA20E3E1-01D4-45DA-9F4D-634B1EB23810}" presName="parTx4" presStyleLbl="node1" presStyleIdx="3" presStyleCnt="4"/>
      <dgm:spPr/>
      <dgm:t>
        <a:bodyPr/>
        <a:lstStyle/>
        <a:p>
          <a:endParaRPr lang="es-CL"/>
        </a:p>
      </dgm:t>
    </dgm:pt>
  </dgm:ptLst>
  <dgm:cxnLst>
    <dgm:cxn modelId="{D83BC627-FC22-489A-9EEB-2C9DE758551C}" srcId="{05DA1639-B2A2-459F-BC7F-D41D86E81036}" destId="{AA20E3E1-01D4-45DA-9F4D-634B1EB23810}" srcOrd="3" destOrd="0" parTransId="{6BD66428-AD63-4057-A05C-28F64B903C7C}" sibTransId="{90F2370B-F1D9-4CCD-BC47-CEF8DCC78C77}"/>
    <dgm:cxn modelId="{14E81C04-1935-47B4-872A-F8BFE4EBF33A}" srcId="{05DA1639-B2A2-459F-BC7F-D41D86E81036}" destId="{5ADDC7F0-CC89-4F67-925E-638284236ACE}" srcOrd="0" destOrd="0" parTransId="{9BC0A3A6-13F5-49BA-9417-1C76F4EBB4F2}" sibTransId="{DEECE1F9-CC1F-4973-BE63-A2C1C636F41A}"/>
    <dgm:cxn modelId="{28469AE4-129F-4577-A473-3D709718FD3F}" type="presOf" srcId="{05DA1639-B2A2-459F-BC7F-D41D86E81036}" destId="{129AAFF2-D23F-48A9-AF87-0F382FCB68A5}" srcOrd="0" destOrd="0" presId="urn:microsoft.com/office/officeart/2009/3/layout/SubStepProcess"/>
    <dgm:cxn modelId="{BFBE2FC9-FC6E-43CA-A7F6-10C8F7B886EC}" srcId="{05DA1639-B2A2-459F-BC7F-D41D86E81036}" destId="{69EFA969-25BA-477E-AA7A-2BC5E19629B6}" srcOrd="1" destOrd="0" parTransId="{9D465539-78BE-41FC-9E45-FAA09847F7BA}" sibTransId="{A48FFCDA-6541-41E6-92F7-1323323D9B5F}"/>
    <dgm:cxn modelId="{29F8FA0B-629C-4133-B138-2C03BB02D1CC}" type="presOf" srcId="{F69E3A51-5691-4472-8F53-3F66E525B2CF}" destId="{4E1C54D7-1602-4A79-92D5-2A76F4C9000C}" srcOrd="0" destOrd="0" presId="urn:microsoft.com/office/officeart/2009/3/layout/SubStepProcess"/>
    <dgm:cxn modelId="{9E1C3F3E-0E48-4BFF-9027-B4E0C264582B}" srcId="{05DA1639-B2A2-459F-BC7F-D41D86E81036}" destId="{F69E3A51-5691-4472-8F53-3F66E525B2CF}" srcOrd="2" destOrd="0" parTransId="{6028F6B8-3A0F-443A-B0B3-DABBEC945024}" sibTransId="{C40C0C6F-4B39-4F70-9429-FE88D7E0FD9E}"/>
    <dgm:cxn modelId="{EA3E5187-D565-4E10-823A-256A7363CB1D}" type="presOf" srcId="{5ADDC7F0-CC89-4F67-925E-638284236ACE}" destId="{4CB81813-B8B2-4B8B-AF24-31FED21DCA17}" srcOrd="0" destOrd="0" presId="urn:microsoft.com/office/officeart/2009/3/layout/SubStepProcess"/>
    <dgm:cxn modelId="{520686AF-F8B6-4B58-8650-43CB200CA9E5}" type="presOf" srcId="{AA20E3E1-01D4-45DA-9F4D-634B1EB23810}" destId="{0C80B894-7134-452C-9828-E97CB3E84969}" srcOrd="0" destOrd="0" presId="urn:microsoft.com/office/officeart/2009/3/layout/SubStepProcess"/>
    <dgm:cxn modelId="{39B324D9-1854-49E5-9F1D-878CC1B79ADE}" type="presOf" srcId="{69EFA969-25BA-477E-AA7A-2BC5E19629B6}" destId="{EA53B1B8-7A08-4AC9-BF22-34A70C40363F}" srcOrd="0" destOrd="0" presId="urn:microsoft.com/office/officeart/2009/3/layout/SubStepProcess"/>
    <dgm:cxn modelId="{BE0B3CE9-F08A-44A0-85DE-80769D708D05}" type="presParOf" srcId="{129AAFF2-D23F-48A9-AF87-0F382FCB68A5}" destId="{4CB81813-B8B2-4B8B-AF24-31FED21DCA17}" srcOrd="0" destOrd="0" presId="urn:microsoft.com/office/officeart/2009/3/layout/SubStepProcess"/>
    <dgm:cxn modelId="{E0345859-9B56-4B01-8612-53A26D2AE1FA}" type="presParOf" srcId="{129AAFF2-D23F-48A9-AF87-0F382FCB68A5}" destId="{EA53B1B8-7A08-4AC9-BF22-34A70C40363F}" srcOrd="1" destOrd="0" presId="urn:microsoft.com/office/officeart/2009/3/layout/SubStepProcess"/>
    <dgm:cxn modelId="{54F84467-AD2D-4C9A-8C14-210029459480}" type="presParOf" srcId="{129AAFF2-D23F-48A9-AF87-0F382FCB68A5}" destId="{4E1C54D7-1602-4A79-92D5-2A76F4C9000C}" srcOrd="2" destOrd="0" presId="urn:microsoft.com/office/officeart/2009/3/layout/SubStepProcess"/>
    <dgm:cxn modelId="{12DCD114-504D-4FC4-9103-0AD9C56535EC}" type="presParOf" srcId="{129AAFF2-D23F-48A9-AF87-0F382FCB68A5}" destId="{0C80B894-7134-452C-9828-E97CB3E84969}"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81813-B8B2-4B8B-AF24-31FED21DCA17}">
      <dsp:nvSpPr>
        <dsp:cNvPr id="0" name=""/>
        <dsp:cNvSpPr/>
      </dsp:nvSpPr>
      <dsp:spPr>
        <a:xfrm>
          <a:off x="223403" y="0"/>
          <a:ext cx="1236519" cy="123651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s-CL" sz="1300" kern="1200" dirty="0" smtClean="0"/>
            <a:t>Amable</a:t>
          </a:r>
          <a:endParaRPr lang="es-CL" sz="1300" kern="1200" dirty="0"/>
        </a:p>
      </dsp:txBody>
      <dsp:txXfrm>
        <a:off x="404487" y="181084"/>
        <a:ext cx="874351" cy="874351"/>
      </dsp:txXfrm>
    </dsp:sp>
    <dsp:sp modelId="{EA53B1B8-7A08-4AC9-BF22-34A70C40363F}">
      <dsp:nvSpPr>
        <dsp:cNvPr id="0" name=""/>
        <dsp:cNvSpPr/>
      </dsp:nvSpPr>
      <dsp:spPr>
        <a:xfrm>
          <a:off x="1459922" y="0"/>
          <a:ext cx="1236519" cy="1236519"/>
        </a:xfrm>
        <a:prstGeom prst="ellipse">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s-CL" sz="1300" kern="1200" dirty="0" smtClean="0"/>
            <a:t>Acogedora</a:t>
          </a:r>
          <a:endParaRPr lang="es-CL" sz="1300" kern="1200" dirty="0"/>
        </a:p>
      </dsp:txBody>
      <dsp:txXfrm>
        <a:off x="1641006" y="181084"/>
        <a:ext cx="874351" cy="874351"/>
      </dsp:txXfrm>
    </dsp:sp>
    <dsp:sp modelId="{4E1C54D7-1602-4A79-92D5-2A76F4C9000C}">
      <dsp:nvSpPr>
        <dsp:cNvPr id="0" name=""/>
        <dsp:cNvSpPr/>
      </dsp:nvSpPr>
      <dsp:spPr>
        <a:xfrm>
          <a:off x="2696441" y="0"/>
          <a:ext cx="1236519" cy="1236519"/>
        </a:xfrm>
        <a:prstGeom prst="ellipse">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s-CL" sz="1300" kern="1200" dirty="0" smtClean="0"/>
            <a:t>Participativa</a:t>
          </a:r>
          <a:endParaRPr lang="es-CL" sz="1300" kern="1200" dirty="0"/>
        </a:p>
      </dsp:txBody>
      <dsp:txXfrm>
        <a:off x="2877525" y="181084"/>
        <a:ext cx="874351" cy="874351"/>
      </dsp:txXfrm>
    </dsp:sp>
    <dsp:sp modelId="{0C80B894-7134-452C-9828-E97CB3E84969}">
      <dsp:nvSpPr>
        <dsp:cNvPr id="0" name=""/>
        <dsp:cNvSpPr/>
      </dsp:nvSpPr>
      <dsp:spPr>
        <a:xfrm>
          <a:off x="3932960" y="0"/>
          <a:ext cx="1236519" cy="1236519"/>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s-CL" sz="1300" kern="1200" dirty="0" smtClean="0"/>
            <a:t>Integral </a:t>
          </a:r>
          <a:endParaRPr lang="es-CL" sz="1300" kern="1200" dirty="0"/>
        </a:p>
      </dsp:txBody>
      <dsp:txXfrm>
        <a:off x="4114044" y="181084"/>
        <a:ext cx="874351" cy="874351"/>
      </dsp:txXfrm>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49D4CF-DE04-4133-860F-711CBD83D51B}" type="datetimeFigureOut">
              <a:rPr lang="es-CL" smtClean="0"/>
              <a:t>03-04-2020</a:t>
            </a:fld>
            <a:endParaRPr lang="es-C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1CCB3B-1755-43C2-B33E-0BDCB6622827}" type="slidenum">
              <a:rPr lang="es-CL" smtClean="0"/>
              <a:t>‹Nº›</a:t>
            </a:fld>
            <a:endParaRPr lang="es-CL"/>
          </a:p>
        </p:txBody>
      </p:sp>
    </p:spTree>
    <p:extLst>
      <p:ext uri="{BB962C8B-B14F-4D97-AF65-F5344CB8AC3E}">
        <p14:creationId xmlns:p14="http://schemas.microsoft.com/office/powerpoint/2010/main" val="1348929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0B842-81CC-4F4D-B7DA-D3B7BDD4BB15}" type="slidenum">
              <a:rPr lang="es-ES" altLang="es-CL" smtClean="0">
                <a:latin typeface="Arial" panose="020B0604020202020204" pitchFamily="34" charset="0"/>
              </a:rPr>
              <a:pPr>
                <a:spcBef>
                  <a:spcPct val="0"/>
                </a:spcBef>
              </a:pPr>
              <a:t>11</a:t>
            </a:fld>
            <a:endParaRPr lang="es-ES" altLang="es-CL" smtClean="0">
              <a:latin typeface="Arial" panose="020B060402020202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CL" altLang="es-CL" smtClean="0">
              <a:latin typeface="Arial" panose="020B0604020202020204" pitchFamily="34" charset="0"/>
            </a:endParaRPr>
          </a:p>
        </p:txBody>
      </p:sp>
    </p:spTree>
    <p:extLst>
      <p:ext uri="{BB962C8B-B14F-4D97-AF65-F5344CB8AC3E}">
        <p14:creationId xmlns:p14="http://schemas.microsoft.com/office/powerpoint/2010/main" val="920855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10"/>
          </p:nvPr>
        </p:nvSpPr>
        <p:spPr/>
        <p:txBody>
          <a:bodyPr/>
          <a:lstStyle/>
          <a:p>
            <a:fld id="{22B208DF-24DF-1C46-8C17-8757FEFE8420}" type="slidenum">
              <a:rPr lang="en-US" smtClean="0"/>
              <a:pPr/>
              <a:t>21</a:t>
            </a:fld>
            <a:endParaRPr lang="en-US"/>
          </a:p>
        </p:txBody>
      </p:sp>
    </p:spTree>
    <p:extLst>
      <p:ext uri="{BB962C8B-B14F-4D97-AF65-F5344CB8AC3E}">
        <p14:creationId xmlns:p14="http://schemas.microsoft.com/office/powerpoint/2010/main" val="3731626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BB1CAA-9324-4473-99E1-8012071E6258}" type="datetimeFigureOut">
              <a:rPr lang="es-CL" smtClean="0"/>
              <a:t>03-04-2020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258053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BB1CAA-9324-4473-99E1-8012071E6258}" type="datetimeFigureOut">
              <a:rPr lang="es-CL" smtClean="0"/>
              <a:t>03-04-2020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3719291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6BB1CAA-9324-4473-99E1-8012071E6258}" type="datetimeFigureOut">
              <a:rPr lang="es-CL" smtClean="0"/>
              <a:t>03-04-2020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517332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6BB1CAA-9324-4473-99E1-8012071E6258}" type="datetimeFigureOut">
              <a:rPr lang="es-CL" smtClean="0"/>
              <a:t>03-04-2020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72026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BB1CAA-9324-4473-99E1-8012071E6258}" type="datetimeFigureOut">
              <a:rPr lang="es-CL" smtClean="0"/>
              <a:t>03-04-2020</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191476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E6BB1CAA-9324-4473-99E1-8012071E6258}" type="datetimeFigureOut">
              <a:rPr lang="es-CL" smtClean="0"/>
              <a:t>03-04-2020</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1592290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BB1CAA-9324-4473-99E1-8012071E6258}" type="datetimeFigureOut">
              <a:rPr lang="es-CL" smtClean="0"/>
              <a:t>03-04-2020</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2618666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6BB1CAA-9324-4473-99E1-8012071E6258}" type="datetimeFigureOut">
              <a:rPr lang="es-CL" smtClean="0"/>
              <a:t>03-04-2020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858017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6BB1CAA-9324-4473-99E1-8012071E6258}" type="datetimeFigureOut">
              <a:rPr lang="es-CL" smtClean="0"/>
              <a:t>03-04-2020</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153326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BB1CAA-9324-4473-99E1-8012071E6258}" type="datetimeFigureOut">
              <a:rPr lang="es-CL" smtClean="0"/>
              <a:t>03-04-2020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1411877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BB1CAA-9324-4473-99E1-8012071E6258}" type="datetimeFigureOut">
              <a:rPr lang="es-CL" smtClean="0"/>
              <a:t>03-04-2020</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7748F62-F6C4-4A09-BAE7-80668A0373B0}" type="slidenum">
              <a:rPr lang="es-CL" smtClean="0"/>
              <a:t>‹Nº›</a:t>
            </a:fld>
            <a:endParaRPr lang="es-CL"/>
          </a:p>
        </p:txBody>
      </p:sp>
    </p:spTree>
    <p:extLst>
      <p:ext uri="{BB962C8B-B14F-4D97-AF65-F5344CB8AC3E}">
        <p14:creationId xmlns:p14="http://schemas.microsoft.com/office/powerpoint/2010/main" val="368613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2" name="Content Placeholder 11"/>
          <p:cNvSpPr>
            <a:spLocks noGrp="1"/>
          </p:cNvSpPr>
          <p:nvPr>
            <p:ph sz="quarter" idx="11" hasCustomPrompt="1"/>
          </p:nvPr>
        </p:nvSpPr>
        <p:spPr>
          <a:xfrm>
            <a:off x="3187701" y="2582492"/>
            <a:ext cx="5956300" cy="1027545"/>
          </a:xfrm>
          <a:prstGeom prst="rect">
            <a:avLst/>
          </a:prstGeom>
        </p:spPr>
        <p:txBody>
          <a:bodyPr vert="horz"/>
          <a:lstStyle>
            <a:lvl1pPr marL="0" indent="0">
              <a:buNone/>
              <a:defRPr sz="2100" b="1" i="0">
                <a:solidFill>
                  <a:srgbClr val="4F81BD"/>
                </a:solidFill>
                <a:latin typeface="Verdana"/>
                <a:cs typeface="Verdana"/>
              </a:defRPr>
            </a:lvl1pPr>
          </a:lstStyle>
          <a:p>
            <a:r>
              <a:rPr lang="es-ES" dirty="0"/>
              <a:t>Estilo portada presentación 1, </a:t>
            </a:r>
            <a:r>
              <a:rPr lang="es-ES" dirty="0" err="1"/>
              <a:t>Verdana</a:t>
            </a:r>
            <a:r>
              <a:rPr lang="es-ES" dirty="0"/>
              <a:t> Negrita 28pt</a:t>
            </a:r>
          </a:p>
        </p:txBody>
      </p:sp>
      <p:sp>
        <p:nvSpPr>
          <p:cNvPr id="13" name="Content Placeholder 11"/>
          <p:cNvSpPr>
            <a:spLocks noGrp="1"/>
          </p:cNvSpPr>
          <p:nvPr>
            <p:ph sz="quarter" idx="12" hasCustomPrompt="1"/>
          </p:nvPr>
        </p:nvSpPr>
        <p:spPr>
          <a:xfrm>
            <a:off x="3187701" y="3623724"/>
            <a:ext cx="5956300" cy="1027545"/>
          </a:xfrm>
          <a:prstGeom prst="rect">
            <a:avLst/>
          </a:prstGeom>
        </p:spPr>
        <p:txBody>
          <a:bodyPr vert="horz"/>
          <a:lstStyle>
            <a:lvl1pPr marL="0" indent="0">
              <a:buNone/>
              <a:defRPr sz="1350" b="0" i="0">
                <a:solidFill>
                  <a:srgbClr val="4F81BD"/>
                </a:solidFill>
                <a:latin typeface="Verdana"/>
                <a:cs typeface="Verdana"/>
              </a:defRPr>
            </a:lvl1pPr>
          </a:lstStyle>
          <a:p>
            <a:r>
              <a:rPr lang="es-ES" dirty="0">
                <a:solidFill>
                  <a:schemeClr val="accent1"/>
                </a:solidFill>
              </a:rPr>
              <a:t>(Línea adicional) Subtema </a:t>
            </a:r>
            <a:r>
              <a:rPr lang="es-ES" dirty="0" err="1">
                <a:solidFill>
                  <a:schemeClr val="accent1"/>
                </a:solidFill>
              </a:rPr>
              <a:t>Verdana</a:t>
            </a:r>
            <a:r>
              <a:rPr lang="es-ES" dirty="0">
                <a:solidFill>
                  <a:schemeClr val="accent1"/>
                </a:solidFill>
              </a:rPr>
              <a:t> 18pt</a:t>
            </a:r>
          </a:p>
        </p:txBody>
      </p:sp>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9100" y="0"/>
            <a:ext cx="2018890" cy="1828800"/>
          </a:xfrm>
          <a:prstGeom prst="rect">
            <a:avLst/>
          </a:prstGeom>
        </p:spPr>
      </p:pic>
    </p:spTree>
    <p:extLst>
      <p:ext uri="{BB962C8B-B14F-4D97-AF65-F5344CB8AC3E}">
        <p14:creationId xmlns:p14="http://schemas.microsoft.com/office/powerpoint/2010/main" val="282070906"/>
      </p:ext>
    </p:extLst>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5" name="Picture 8" descr="Complemento-Logo-Gobierno-160x14px.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6400" y="0"/>
            <a:ext cx="20320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14"/>
          <p:cNvSpPr txBox="1">
            <a:spLocks noChangeArrowheads="1"/>
          </p:cNvSpPr>
          <p:nvPr userDrawn="1"/>
        </p:nvSpPr>
        <p:spPr bwMode="auto">
          <a:xfrm>
            <a:off x="8455025" y="6475413"/>
            <a:ext cx="3730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r" eaLnBrk="0" fontAlgn="base" hangingPunct="0">
              <a:spcBef>
                <a:spcPct val="0"/>
              </a:spcBef>
              <a:spcAft>
                <a:spcPct val="0"/>
              </a:spcAft>
            </a:pPr>
            <a:fld id="{3BB71B40-B9C0-4377-83A2-1DA7E4CAB62C}" type="slidenum">
              <a:rPr lang="es-ES" altLang="es-CL" sz="1000">
                <a:solidFill>
                  <a:srgbClr val="595959"/>
                </a:solidFill>
                <a:latin typeface="Candara" panose="020E0502030303020204" pitchFamily="34" charset="0"/>
              </a:rPr>
              <a:pPr algn="r" eaLnBrk="0" fontAlgn="base" hangingPunct="0">
                <a:spcBef>
                  <a:spcPct val="0"/>
                </a:spcBef>
                <a:spcAft>
                  <a:spcPct val="0"/>
                </a:spcAft>
              </a:pPr>
              <a:t>‹Nº›</a:t>
            </a:fld>
            <a:endParaRPr lang="es-ES" altLang="es-CL" sz="1000">
              <a:solidFill>
                <a:srgbClr val="595959"/>
              </a:solidFill>
              <a:latin typeface="Candara" panose="020E0502030303020204" pitchFamily="34" charset="0"/>
            </a:endParaRPr>
          </a:p>
        </p:txBody>
      </p:sp>
      <p:sp>
        <p:nvSpPr>
          <p:cNvPr id="6" name="Marcador de texto 2"/>
          <p:cNvSpPr>
            <a:spLocks noGrp="1"/>
          </p:cNvSpPr>
          <p:nvPr>
            <p:ph idx="18"/>
          </p:nvPr>
        </p:nvSpPr>
        <p:spPr>
          <a:xfrm>
            <a:off x="3479801" y="3035300"/>
            <a:ext cx="5257799" cy="3236698"/>
          </a:xfrm>
          <a:prstGeom prst="rect">
            <a:avLst/>
          </a:prstGeom>
        </p:spPr>
        <p:txBody>
          <a:bodyPr rtlCol="0">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baseline="0">
                <a:solidFill>
                  <a:schemeClr val="tx1">
                    <a:lumMod val="75000"/>
                  </a:schemeClr>
                </a:solidFill>
                <a:latin typeface="Verdana"/>
                <a:cs typeface="Verdana"/>
              </a:defRPr>
            </a:lvl1pPr>
            <a:lvl2pPr>
              <a:defRPr sz="1800">
                <a:solidFill>
                  <a:schemeClr val="bg1"/>
                </a:solidFill>
                <a:latin typeface="gobCL"/>
                <a:cs typeface="gobCL"/>
              </a:defRPr>
            </a:lvl2pPr>
            <a:lvl3pPr>
              <a:defRPr sz="1800">
                <a:solidFill>
                  <a:schemeClr val="bg1"/>
                </a:solidFill>
                <a:latin typeface="gobCL"/>
                <a:cs typeface="gobCL"/>
              </a:defRPr>
            </a:lvl3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p:txBody>
      </p:sp>
      <p:sp>
        <p:nvSpPr>
          <p:cNvPr id="7" name="Marcador de contenido 12"/>
          <p:cNvSpPr>
            <a:spLocks noGrp="1"/>
          </p:cNvSpPr>
          <p:nvPr>
            <p:ph sz="quarter" idx="12"/>
          </p:nvPr>
        </p:nvSpPr>
        <p:spPr>
          <a:xfrm>
            <a:off x="3479800" y="1066801"/>
            <a:ext cx="5257800" cy="9906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i="0" spc="0">
                <a:solidFill>
                  <a:schemeClr val="accent1"/>
                </a:solidFill>
                <a:latin typeface="Verdana"/>
              </a:defRPr>
            </a:lvl1pPr>
          </a:lstStyle>
          <a:p>
            <a:pPr lvl="0"/>
            <a:r>
              <a:rPr lang="es-ES" smtClean="0"/>
              <a:t>Haga clic para modificar el estilo de texto del patrón</a:t>
            </a:r>
          </a:p>
          <a:p>
            <a:pPr lvl="1"/>
            <a:r>
              <a:rPr lang="es-ES" smtClean="0"/>
              <a:t>Segundo nivel</a:t>
            </a:r>
          </a:p>
        </p:txBody>
      </p:sp>
      <p:sp>
        <p:nvSpPr>
          <p:cNvPr id="8" name="Marcador de contenido 12"/>
          <p:cNvSpPr>
            <a:spLocks noGrp="1"/>
          </p:cNvSpPr>
          <p:nvPr>
            <p:ph sz="quarter" idx="13"/>
          </p:nvPr>
        </p:nvSpPr>
        <p:spPr>
          <a:xfrm>
            <a:off x="3479800" y="2184400"/>
            <a:ext cx="5257800" cy="723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spc="0">
                <a:solidFill>
                  <a:srgbClr val="4F81BD"/>
                </a:solidFill>
                <a:latin typeface="Verdana"/>
              </a:defRPr>
            </a:lvl1pPr>
          </a:lstStyle>
          <a:p>
            <a:pPr lvl="0"/>
            <a:r>
              <a:rPr lang="es-ES" smtClean="0"/>
              <a:t>Haga clic para modificar el estilo de texto del patrón</a:t>
            </a:r>
          </a:p>
          <a:p>
            <a:pPr lvl="1"/>
            <a:r>
              <a:rPr lang="es-ES" smtClean="0"/>
              <a:t>Segundo nivel</a:t>
            </a:r>
          </a:p>
        </p:txBody>
      </p:sp>
    </p:spTree>
    <p:extLst>
      <p:ext uri="{BB962C8B-B14F-4D97-AF65-F5344CB8AC3E}">
        <p14:creationId xmlns:p14="http://schemas.microsoft.com/office/powerpoint/2010/main" val="1072731854"/>
      </p:ext>
    </p:extLst>
  </p:cSld>
  <p:clrMapOvr>
    <a:masterClrMapping/>
  </p:clrMapOvr>
  <p:transition spd="med" advClick="0" advTm="2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BB1CAA-9324-4473-99E1-8012071E6258}" type="datetimeFigureOut">
              <a:rPr lang="es-CL" smtClean="0"/>
              <a:t>03-04-2020</a:t>
            </a:fld>
            <a:endParaRPr lang="es-C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748F62-F6C4-4A09-BAE7-80668A0373B0}" type="slidenum">
              <a:rPr lang="es-CL" smtClean="0"/>
              <a:t>‹Nº›</a:t>
            </a:fld>
            <a:endParaRPr lang="es-CL"/>
          </a:p>
        </p:txBody>
      </p:sp>
    </p:spTree>
    <p:extLst>
      <p:ext uri="{BB962C8B-B14F-4D97-AF65-F5344CB8AC3E}">
        <p14:creationId xmlns:p14="http://schemas.microsoft.com/office/powerpoint/2010/main" val="5284175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0.emf"/><Relationship Id="rId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2 Grupo"/>
          <p:cNvGrpSpPr>
            <a:grpSpLocks/>
          </p:cNvGrpSpPr>
          <p:nvPr/>
        </p:nvGrpSpPr>
        <p:grpSpPr bwMode="auto">
          <a:xfrm>
            <a:off x="1287082" y="4760151"/>
            <a:ext cx="3557588" cy="390284"/>
            <a:chOff x="3608088" y="5329398"/>
            <a:chExt cx="4743450" cy="508540"/>
          </a:xfrm>
        </p:grpSpPr>
        <p:pic>
          <p:nvPicPr>
            <p:cNvPr id="13" name="Picture 3"/>
            <p:cNvPicPr>
              <a:picLocks noChangeAspect="1" noChangeArrowheads="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08088" y="5373216"/>
              <a:ext cx="962375" cy="37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58918" y="5410573"/>
              <a:ext cx="618801" cy="338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6560" y="5406933"/>
              <a:ext cx="349440" cy="349440"/>
            </a:xfrm>
            <a:prstGeom prst="rect">
              <a:avLst/>
            </a:prstGeom>
            <a:solidFill>
              <a:schemeClr val="accent1"/>
            </a:solidFill>
            <a:ln>
              <a:noFill/>
            </a:ln>
          </p:spPr>
        </p:pic>
        <p:pic>
          <p:nvPicPr>
            <p:cNvPr id="16" name="Picture 7"/>
            <p:cNvPicPr>
              <a:picLocks noChangeAspect="1" noChangeArrowheads="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7493" y="5428780"/>
              <a:ext cx="390581" cy="374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13743" y="5420978"/>
              <a:ext cx="637795" cy="328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1 Imagen"/>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452002" y="5329398"/>
              <a:ext cx="352246" cy="50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2 Grupo"/>
          <p:cNvGrpSpPr>
            <a:grpSpLocks/>
          </p:cNvGrpSpPr>
          <p:nvPr/>
        </p:nvGrpSpPr>
        <p:grpSpPr bwMode="auto">
          <a:xfrm>
            <a:off x="4358681" y="4764008"/>
            <a:ext cx="3557588" cy="392716"/>
            <a:chOff x="3608088" y="5329398"/>
            <a:chExt cx="4743450" cy="508540"/>
          </a:xfrm>
        </p:grpSpPr>
        <p:pic>
          <p:nvPicPr>
            <p:cNvPr id="27" name="Picture 3"/>
            <p:cNvPicPr>
              <a:picLocks noChangeAspect="1" noChangeArrowheads="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08088" y="5373216"/>
              <a:ext cx="962375" cy="37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5"/>
            <p:cNvPicPr>
              <a:picLocks noChangeAspect="1" noChangeArrowheads="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58918" y="5410573"/>
              <a:ext cx="618801" cy="338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6"/>
            <p:cNvPicPr>
              <a:picLocks noChangeAspect="1" noChangeArrowheads="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6560" y="5406933"/>
              <a:ext cx="349440" cy="349440"/>
            </a:xfrm>
            <a:prstGeom prst="rect">
              <a:avLst/>
            </a:prstGeom>
            <a:solidFill>
              <a:schemeClr val="accent1"/>
            </a:solidFill>
            <a:ln>
              <a:noFill/>
            </a:ln>
          </p:spPr>
        </p:pic>
        <p:pic>
          <p:nvPicPr>
            <p:cNvPr id="30" name="Picture 7"/>
            <p:cNvPicPr>
              <a:picLocks noChangeAspect="1" noChangeArrowheads="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7493" y="5428780"/>
              <a:ext cx="390581" cy="374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13743" y="5420978"/>
              <a:ext cx="637795" cy="328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1 Imagen"/>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452002" y="5329398"/>
              <a:ext cx="352246" cy="50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uadroTexto 18"/>
          <p:cNvSpPr txBox="1"/>
          <p:nvPr/>
        </p:nvSpPr>
        <p:spPr>
          <a:xfrm>
            <a:off x="5865651" y="5380915"/>
            <a:ext cx="2016899" cy="276999"/>
          </a:xfrm>
          <a:prstGeom prst="rect">
            <a:avLst/>
          </a:prstGeom>
          <a:noFill/>
        </p:spPr>
        <p:txBody>
          <a:bodyPr wrap="none" rtlCol="0">
            <a:spAutoFit/>
          </a:bodyPr>
          <a:lstStyle/>
          <a:p>
            <a:pPr algn="ctr"/>
            <a:r>
              <a:rPr lang="es-ES" sz="1200" dirty="0">
                <a:solidFill>
                  <a:schemeClr val="accent1"/>
                </a:solidFill>
                <a:latin typeface="Candara"/>
                <a:cs typeface="Candara"/>
              </a:rPr>
              <a:t>Servicio de Salud Coquimbo </a:t>
            </a:r>
          </a:p>
        </p:txBody>
      </p:sp>
      <p:sp>
        <p:nvSpPr>
          <p:cNvPr id="22" name="CuadroTexto 21"/>
          <p:cNvSpPr txBox="1"/>
          <p:nvPr/>
        </p:nvSpPr>
        <p:spPr>
          <a:xfrm>
            <a:off x="3342460" y="5600728"/>
            <a:ext cx="4535217" cy="276999"/>
          </a:xfrm>
          <a:prstGeom prst="rect">
            <a:avLst/>
          </a:prstGeom>
          <a:noFill/>
        </p:spPr>
        <p:txBody>
          <a:bodyPr wrap="none" rtlCol="0">
            <a:spAutoFit/>
          </a:bodyPr>
          <a:lstStyle/>
          <a:p>
            <a:pPr algn="ctr"/>
            <a:r>
              <a:rPr lang="es-ES" sz="1200" dirty="0">
                <a:solidFill>
                  <a:schemeClr val="accent1"/>
                </a:solidFill>
                <a:latin typeface="Candara"/>
                <a:cs typeface="Candara"/>
              </a:rPr>
              <a:t>Subdepartamento de participación ciudadana y satisfacción usuaria</a:t>
            </a:r>
          </a:p>
        </p:txBody>
      </p:sp>
      <p:sp>
        <p:nvSpPr>
          <p:cNvPr id="20" name="CuadroTexto 19"/>
          <p:cNvSpPr txBox="1"/>
          <p:nvPr/>
        </p:nvSpPr>
        <p:spPr>
          <a:xfrm>
            <a:off x="1005047" y="2185843"/>
            <a:ext cx="7200900" cy="1615827"/>
          </a:xfrm>
          <a:prstGeom prst="rect">
            <a:avLst/>
          </a:prstGeom>
          <a:noFill/>
        </p:spPr>
        <p:txBody>
          <a:bodyPr wrap="square" rtlCol="0">
            <a:spAutoFit/>
          </a:bodyPr>
          <a:lstStyle/>
          <a:p>
            <a:pPr algn="ctr"/>
            <a:r>
              <a:rPr lang="es-ES_tradnl" altLang="es-CL" sz="3200" b="1" dirty="0" smtClean="0">
                <a:solidFill>
                  <a:schemeClr val="accent1">
                    <a:lumMod val="75000"/>
                  </a:schemeClr>
                </a:solidFill>
                <a:latin typeface="AR CENA" panose="02000000000000000000" pitchFamily="2" charset="0"/>
              </a:rPr>
              <a:t>PARTICIPACIÓN CIUDADANA</a:t>
            </a:r>
          </a:p>
          <a:p>
            <a:pPr algn="ctr"/>
            <a:r>
              <a:rPr lang="es-ES_tradnl" altLang="es-CL" sz="3200" b="1" dirty="0" smtClean="0">
                <a:solidFill>
                  <a:schemeClr val="accent1">
                    <a:lumMod val="75000"/>
                  </a:schemeClr>
                </a:solidFill>
                <a:latin typeface="Utsaah" panose="020B0604020202020204" pitchFamily="34" charset="0"/>
                <a:cs typeface="Utsaah" panose="020B0604020202020204" pitchFamily="34" charset="0"/>
              </a:rPr>
              <a:t>&amp;</a:t>
            </a:r>
            <a:endParaRPr lang="es-ES_tradnl" altLang="es-CL" sz="3200" b="1" dirty="0">
              <a:solidFill>
                <a:schemeClr val="accent1">
                  <a:lumMod val="75000"/>
                </a:schemeClr>
              </a:solidFill>
              <a:latin typeface="AR CENA" panose="02000000000000000000" pitchFamily="2" charset="0"/>
            </a:endParaRPr>
          </a:p>
          <a:p>
            <a:pPr algn="ctr"/>
            <a:r>
              <a:rPr lang="es-ES_tradnl" altLang="es-CL" sz="3200" b="1" dirty="0">
                <a:solidFill>
                  <a:schemeClr val="accent1">
                    <a:lumMod val="75000"/>
                  </a:schemeClr>
                </a:solidFill>
                <a:latin typeface="AR CENA" panose="02000000000000000000" pitchFamily="2" charset="0"/>
              </a:rPr>
              <a:t> SATISFACCIÓN USUARIA </a:t>
            </a:r>
            <a:endParaRPr lang="es-CL" sz="3200" b="1" dirty="0">
              <a:solidFill>
                <a:schemeClr val="accent1">
                  <a:lumMod val="75000"/>
                </a:schemeClr>
              </a:solidFill>
              <a:latin typeface="AR CENA" panose="02000000000000000000" pitchFamily="2" charset="0"/>
            </a:endParaRPr>
          </a:p>
        </p:txBody>
      </p:sp>
    </p:spTree>
    <p:extLst>
      <p:ext uri="{BB962C8B-B14F-4D97-AF65-F5344CB8AC3E}">
        <p14:creationId xmlns:p14="http://schemas.microsoft.com/office/powerpoint/2010/main" val="2385302123"/>
      </p:ext>
    </p:extLst>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ítulo 1"/>
          <p:cNvSpPr>
            <a:spLocks noGrp="1"/>
          </p:cNvSpPr>
          <p:nvPr>
            <p:ph sz="quarter" idx="12"/>
          </p:nvPr>
        </p:nvSpPr>
        <p:spPr>
          <a:xfrm>
            <a:off x="550717" y="494579"/>
            <a:ext cx="8262649" cy="753918"/>
          </a:xfrm>
        </p:spPr>
        <p:txBody>
          <a:bodyPr>
            <a:normAutofit fontScale="92500" lnSpcReduction="10000"/>
          </a:bodyPr>
          <a:lstStyle/>
          <a:p>
            <a:pPr fontAlgn="base">
              <a:spcAft>
                <a:spcPct val="0"/>
              </a:spcAft>
              <a:buFont typeface="Arial" panose="020B0604020202020204" pitchFamily="34" charset="0"/>
              <a:buNone/>
            </a:pPr>
            <a:r>
              <a:rPr lang="es-CL" altLang="es-CL" sz="2600" b="0" dirty="0" smtClean="0">
                <a:latin typeface="Berlin Sans FB"/>
              </a:rPr>
              <a:t>FORTALECIMIENTO DE LA PARTICIPACIÓN CIUDADANA EN </a:t>
            </a:r>
            <a:r>
              <a:rPr lang="es-CL" altLang="es-CL" sz="2600" b="0" dirty="0" smtClean="0">
                <a:latin typeface="Berlin Sans FB"/>
              </a:rPr>
              <a:t>SALUD</a:t>
            </a:r>
            <a:endParaRPr lang="es-CL" altLang="es-CL" sz="2600" b="0" dirty="0" smtClean="0">
              <a:latin typeface="Berlin Sans FB"/>
            </a:endParaRPr>
          </a:p>
        </p:txBody>
      </p:sp>
      <p:sp>
        <p:nvSpPr>
          <p:cNvPr id="6" name="Marcador de contenido 2"/>
          <p:cNvSpPr>
            <a:spLocks noGrp="1"/>
          </p:cNvSpPr>
          <p:nvPr>
            <p:ph sz="quarter" idx="13"/>
          </p:nvPr>
        </p:nvSpPr>
        <p:spPr>
          <a:xfrm>
            <a:off x="550717" y="1350818"/>
            <a:ext cx="6650183" cy="4197927"/>
          </a:xfrm>
        </p:spPr>
        <p:txBody>
          <a:bodyPr/>
          <a:lstStyle/>
          <a:p>
            <a:pPr marL="285750" indent="-285750">
              <a:lnSpc>
                <a:spcPct val="150000"/>
              </a:lnSpc>
              <a:buClr>
                <a:schemeClr val="accent6">
                  <a:lumMod val="60000"/>
                  <a:lumOff val="40000"/>
                </a:schemeClr>
              </a:buClr>
              <a:buFont typeface="Wingdings" panose="05000000000000000000" pitchFamily="2" charset="2"/>
              <a:buChar char="ü"/>
              <a:defRPr/>
            </a:pPr>
            <a:r>
              <a:rPr lang="es-CL" altLang="es-CL" dirty="0" smtClean="0">
                <a:latin typeface="Calibri" panose="020F0502020204030204" pitchFamily="34" charset="0"/>
              </a:rPr>
              <a:t>Norma General de Participación Ciudadana de la Gestión Publica en Salud/(Enero 2015)</a:t>
            </a:r>
          </a:p>
          <a:p>
            <a:pPr marL="285750" indent="-285750">
              <a:lnSpc>
                <a:spcPct val="150000"/>
              </a:lnSpc>
              <a:buClr>
                <a:schemeClr val="accent6">
                  <a:lumMod val="60000"/>
                  <a:lumOff val="40000"/>
                </a:schemeClr>
              </a:buClr>
              <a:buFont typeface="Wingdings" panose="05000000000000000000" pitchFamily="2" charset="2"/>
              <a:buChar char="ü"/>
              <a:defRPr/>
            </a:pPr>
            <a:r>
              <a:rPr lang="es-CL" altLang="es-CL" dirty="0" smtClean="0">
                <a:latin typeface="Calibri" panose="020F0502020204030204" pitchFamily="34" charset="0"/>
              </a:rPr>
              <a:t>Ley 20.584 sobre Derechos y Deberes de los Pacientes</a:t>
            </a:r>
          </a:p>
          <a:p>
            <a:pPr marL="285750" indent="-285750">
              <a:lnSpc>
                <a:spcPct val="150000"/>
              </a:lnSpc>
              <a:buClr>
                <a:schemeClr val="accent6">
                  <a:lumMod val="60000"/>
                  <a:lumOff val="40000"/>
                </a:schemeClr>
              </a:buClr>
              <a:buFont typeface="Wingdings" panose="05000000000000000000" pitchFamily="2" charset="2"/>
              <a:buChar char="ü"/>
              <a:defRPr/>
            </a:pPr>
            <a:r>
              <a:rPr lang="es-CL" altLang="es-CL" dirty="0" smtClean="0">
                <a:latin typeface="Calibri" panose="020F0502020204030204" pitchFamily="34" charset="0"/>
              </a:rPr>
              <a:t>Ley 20.500 de Participación Social.</a:t>
            </a:r>
          </a:p>
          <a:p>
            <a:pPr marL="285750" indent="-285750">
              <a:lnSpc>
                <a:spcPct val="150000"/>
              </a:lnSpc>
              <a:buClr>
                <a:schemeClr val="accent6">
                  <a:lumMod val="60000"/>
                  <a:lumOff val="40000"/>
                </a:schemeClr>
              </a:buClr>
              <a:buFont typeface="Wingdings" panose="05000000000000000000" pitchFamily="2" charset="2"/>
              <a:buChar char="ü"/>
              <a:defRPr/>
            </a:pPr>
            <a:r>
              <a:rPr lang="es-CL" altLang="es-CL" dirty="0" smtClean="0">
                <a:latin typeface="Calibri" panose="020F0502020204030204" pitchFamily="34" charset="0"/>
              </a:rPr>
              <a:t>Ley 20.609 sobre Discriminación </a:t>
            </a:r>
          </a:p>
          <a:p>
            <a:pPr marL="285750" indent="-285750">
              <a:lnSpc>
                <a:spcPct val="150000"/>
              </a:lnSpc>
              <a:buClr>
                <a:schemeClr val="accent6">
                  <a:lumMod val="60000"/>
                  <a:lumOff val="40000"/>
                </a:schemeClr>
              </a:buClr>
              <a:buFont typeface="Wingdings" panose="05000000000000000000" pitchFamily="2" charset="2"/>
              <a:buChar char="ü"/>
              <a:defRPr/>
            </a:pPr>
            <a:r>
              <a:rPr lang="es-CL" altLang="es-CL" dirty="0" smtClean="0">
                <a:latin typeface="Calibri" panose="020F0502020204030204" pitchFamily="34" charset="0"/>
              </a:rPr>
              <a:t>Circulares sobre atención a personas TRANS e Inmigrantes</a:t>
            </a:r>
          </a:p>
          <a:p>
            <a:pPr marL="285750" indent="-285750">
              <a:buClr>
                <a:schemeClr val="accent6">
                  <a:lumMod val="60000"/>
                  <a:lumOff val="40000"/>
                </a:schemeClr>
              </a:buClr>
              <a:buFont typeface="Wingdings" panose="05000000000000000000" pitchFamily="2" charset="2"/>
              <a:buChar char="ü"/>
              <a:defRPr/>
            </a:pPr>
            <a:r>
              <a:rPr lang="es-CL" altLang="es-CL" dirty="0">
                <a:latin typeface="Calibri" panose="020F0502020204030204" pitchFamily="34" charset="0"/>
              </a:rPr>
              <a:t>Contar con Oficinas OIRS en todos los establecimientos de </a:t>
            </a:r>
            <a:r>
              <a:rPr lang="es-CL" altLang="es-CL" dirty="0" smtClean="0">
                <a:latin typeface="Calibri" panose="020F0502020204030204" pitchFamily="34" charset="0"/>
              </a:rPr>
              <a:t>salud</a:t>
            </a:r>
            <a:r>
              <a:rPr lang="es-ES" altLang="es-CL" dirty="0">
                <a:latin typeface="Calibri" panose="020F0502020204030204" pitchFamily="34" charset="0"/>
                <a:cs typeface="Verdana" panose="020B0604030504040204" pitchFamily="34" charset="0"/>
              </a:rPr>
              <a:t> </a:t>
            </a:r>
            <a:r>
              <a:rPr lang="es-ES" altLang="es-CL" sz="1400" dirty="0" smtClean="0">
                <a:latin typeface="Calibri" panose="020F0502020204030204" pitchFamily="34" charset="0"/>
                <a:cs typeface="Verdana" panose="020B0604030504040204" pitchFamily="34" charset="0"/>
              </a:rPr>
              <a:t>(Decreto </a:t>
            </a:r>
            <a:r>
              <a:rPr lang="es-ES" altLang="es-CL" sz="1400" dirty="0">
                <a:latin typeface="Calibri" panose="020F0502020204030204" pitchFamily="34" charset="0"/>
                <a:cs typeface="Verdana" panose="020B0604030504040204" pitchFamily="34" charset="0"/>
              </a:rPr>
              <a:t>Supremo Nº </a:t>
            </a:r>
            <a:r>
              <a:rPr lang="es-ES" altLang="es-CL" sz="1400" dirty="0" smtClean="0">
                <a:latin typeface="Calibri" panose="020F0502020204030204" pitchFamily="34" charset="0"/>
                <a:cs typeface="Verdana" panose="020B0604030504040204" pitchFamily="34" charset="0"/>
              </a:rPr>
              <a:t>680/ 1990)</a:t>
            </a:r>
            <a:endParaRPr lang="es-ES" altLang="es-CL" sz="1400" dirty="0">
              <a:latin typeface="Calibri" panose="020F0502020204030204" pitchFamily="34" charset="0"/>
              <a:cs typeface="Verdana" panose="020B0604030504040204" pitchFamily="34" charset="0"/>
            </a:endParaRPr>
          </a:p>
          <a:p>
            <a:pPr marL="285750" indent="-285750">
              <a:buClr>
                <a:schemeClr val="accent6">
                  <a:lumMod val="60000"/>
                  <a:lumOff val="40000"/>
                </a:schemeClr>
              </a:buClr>
              <a:buFont typeface="Wingdings" panose="05000000000000000000" pitchFamily="2" charset="2"/>
              <a:buChar char="ü"/>
              <a:defRPr/>
            </a:pPr>
            <a:endParaRPr lang="es-CL" altLang="es-CL" dirty="0">
              <a:latin typeface="Calibri" panose="020F0502020204030204" pitchFamily="34" charset="0"/>
            </a:endParaRPr>
          </a:p>
          <a:p>
            <a:pPr marL="285750" indent="-285750">
              <a:buClr>
                <a:schemeClr val="accent6">
                  <a:lumMod val="60000"/>
                  <a:lumOff val="40000"/>
                </a:schemeClr>
              </a:buClr>
              <a:buFont typeface="Wingdings" panose="05000000000000000000" pitchFamily="2" charset="2"/>
              <a:buChar char="ü"/>
              <a:defRPr/>
            </a:pPr>
            <a:endParaRPr lang="es-CL" altLang="es-CL" dirty="0" smtClean="0"/>
          </a:p>
        </p:txBody>
      </p:sp>
      <p:pic>
        <p:nvPicPr>
          <p:cNvPr id="183301" name="Imagen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1579" y="4406254"/>
            <a:ext cx="2043836" cy="1977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054415"/>
      </p:ext>
    </p:extLst>
  </p:cSld>
  <p:clrMapOvr>
    <a:masterClrMapping/>
  </p:clrMapOvr>
  <p:transition spd="med" advClick="0" advTm="2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406" y="152400"/>
            <a:ext cx="8164513" cy="585355"/>
          </a:xfrm>
        </p:spPr>
        <p:txBody>
          <a:bodyPr/>
          <a:lstStyle/>
          <a:p>
            <a:pPr algn="l"/>
            <a:r>
              <a:rPr lang="es-CL" sz="2400" dirty="0" smtClean="0">
                <a:solidFill>
                  <a:srgbClr val="0070C0"/>
                </a:solidFill>
              </a:rPr>
              <a:t>PARTICIPACION SOCIAL EN SALUD</a:t>
            </a:r>
            <a:endParaRPr lang="es-CL" sz="2400" dirty="0">
              <a:solidFill>
                <a:srgbClr val="0070C0"/>
              </a:solidFill>
            </a:endParaRPr>
          </a:p>
        </p:txBody>
      </p:sp>
      <p:sp>
        <p:nvSpPr>
          <p:cNvPr id="3" name="Marcador de contenido 2"/>
          <p:cNvSpPr>
            <a:spLocks noGrp="1"/>
          </p:cNvSpPr>
          <p:nvPr>
            <p:ph idx="1"/>
          </p:nvPr>
        </p:nvSpPr>
        <p:spPr>
          <a:xfrm>
            <a:off x="152406" y="927244"/>
            <a:ext cx="8177213" cy="5224173"/>
          </a:xfrm>
        </p:spPr>
        <p:txBody>
          <a:bodyPr/>
          <a:lstStyle/>
          <a:p>
            <a:pPr algn="just"/>
            <a:r>
              <a:rPr lang="es-CL" sz="1800" dirty="0" smtClean="0"/>
              <a:t>La </a:t>
            </a:r>
            <a:r>
              <a:rPr lang="es-CL" sz="1800" dirty="0"/>
              <a:t>Participación Social en salud, es una estrategia de “habilitación a las personas”, para el ejercicio de poder decidir a nivel individual, familiar, grupal y comunitaria, en las temáticas socio sanitarias que les afectan en sus </a:t>
            </a:r>
            <a:r>
              <a:rPr lang="es-CL" sz="1800" dirty="0" smtClean="0"/>
              <a:t>territorios. </a:t>
            </a:r>
          </a:p>
          <a:p>
            <a:endParaRPr lang="es-CL" sz="2000" dirty="0" smtClean="0"/>
          </a:p>
          <a:p>
            <a:endParaRPr lang="es-CL" sz="2000" dirty="0" smtClean="0"/>
          </a:p>
          <a:p>
            <a:endParaRPr lang="es-CL" sz="2000" dirty="0"/>
          </a:p>
          <a:p>
            <a:endParaRPr lang="es-CL" sz="2000" dirty="0" smtClean="0"/>
          </a:p>
          <a:p>
            <a:pPr marL="0" indent="0">
              <a:buNone/>
            </a:pPr>
            <a:endParaRPr lang="es-CL" sz="2000" dirty="0" smtClean="0"/>
          </a:p>
          <a:p>
            <a:pPr marL="0" indent="0">
              <a:buNone/>
            </a:pPr>
            <a:endParaRPr lang="es-CL" sz="2000" dirty="0"/>
          </a:p>
          <a:p>
            <a:endParaRPr lang="es-CL" sz="2000" dirty="0" smtClean="0"/>
          </a:p>
          <a:p>
            <a:pPr algn="just"/>
            <a:r>
              <a:rPr lang="es-CL" sz="1800" dirty="0" smtClean="0"/>
              <a:t>El </a:t>
            </a:r>
            <a:r>
              <a:rPr lang="es-CL" sz="1800" dirty="0"/>
              <a:t>desafío es generar </a:t>
            </a:r>
            <a:r>
              <a:rPr lang="es-CL" sz="1800" dirty="0" smtClean="0"/>
              <a:t>instancias </a:t>
            </a:r>
            <a:r>
              <a:rPr lang="es-CL" sz="1800" dirty="0"/>
              <a:t>de carácter participativo e inclusivo para el intercambio de </a:t>
            </a:r>
            <a:r>
              <a:rPr lang="es-CL" sz="1800" dirty="0" smtClean="0"/>
              <a:t>información y </a:t>
            </a:r>
            <a:r>
              <a:rPr lang="es-CL" sz="1800" dirty="0"/>
              <a:t>análisis de la situación de salud local, </a:t>
            </a:r>
            <a:r>
              <a:rPr lang="es-CL" sz="1800" dirty="0" smtClean="0"/>
              <a:t>…generación </a:t>
            </a:r>
            <a:r>
              <a:rPr lang="es-CL" sz="1800" dirty="0"/>
              <a:t>conjunta de soluciones, conformación y fortalecimiento de </a:t>
            </a:r>
            <a:r>
              <a:rPr lang="es-CL" sz="1800" dirty="0" smtClean="0"/>
              <a:t>alianzas </a:t>
            </a:r>
            <a:r>
              <a:rPr lang="es-CL" sz="1800" dirty="0"/>
              <a:t>estratégicas con distintos actores del espacio local.</a:t>
            </a:r>
          </a:p>
        </p:txBody>
      </p:sp>
      <p:pic>
        <p:nvPicPr>
          <p:cNvPr id="4" name="Imagen 3"/>
          <p:cNvPicPr>
            <a:picLocks noChangeAspect="1"/>
          </p:cNvPicPr>
          <p:nvPr/>
        </p:nvPicPr>
        <p:blipFill>
          <a:blip r:embed="rId2"/>
          <a:stretch>
            <a:fillRect/>
          </a:stretch>
        </p:blipFill>
        <p:spPr>
          <a:xfrm>
            <a:off x="2234020" y="2386225"/>
            <a:ext cx="3761558" cy="1877731"/>
          </a:xfrm>
          <a:prstGeom prst="rect">
            <a:avLst/>
          </a:prstGeom>
        </p:spPr>
      </p:pic>
    </p:spTree>
    <p:extLst>
      <p:ext uri="{BB962C8B-B14F-4D97-AF65-F5344CB8AC3E}">
        <p14:creationId xmlns:p14="http://schemas.microsoft.com/office/powerpoint/2010/main" val="4228336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439" y="332508"/>
            <a:ext cx="8057146" cy="613065"/>
          </a:xfrm>
        </p:spPr>
        <p:txBody>
          <a:bodyPr/>
          <a:lstStyle/>
          <a:p>
            <a:pPr algn="l"/>
            <a:r>
              <a:rPr lang="es-CL" sz="2800" dirty="0" smtClean="0">
                <a:solidFill>
                  <a:srgbClr val="0070C0"/>
                </a:solidFill>
              </a:rPr>
              <a:t>POR LO TANTO…</a:t>
            </a:r>
            <a:endParaRPr lang="es-CL" sz="2800" dirty="0">
              <a:solidFill>
                <a:srgbClr val="0070C0"/>
              </a:solidFill>
            </a:endParaRPr>
          </a:p>
        </p:txBody>
      </p:sp>
      <p:sp>
        <p:nvSpPr>
          <p:cNvPr id="3" name="Marcador de contenido 2"/>
          <p:cNvSpPr>
            <a:spLocks noGrp="1"/>
          </p:cNvSpPr>
          <p:nvPr>
            <p:ph idx="1"/>
          </p:nvPr>
        </p:nvSpPr>
        <p:spPr>
          <a:xfrm>
            <a:off x="696191" y="1080654"/>
            <a:ext cx="7633428" cy="4561609"/>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lstStyle/>
          <a:p>
            <a:pPr algn="just"/>
            <a:r>
              <a:rPr lang="es-CL" sz="1600" dirty="0"/>
              <a:t>La Participación Ciudadana en Salud se define como la capacidad </a:t>
            </a:r>
            <a:r>
              <a:rPr lang="es-CL" sz="1600" b="1" dirty="0"/>
              <a:t>de incidir en las decisiones respecto de la salud,</a:t>
            </a:r>
            <a:r>
              <a:rPr lang="es-CL" sz="1600" dirty="0"/>
              <a:t> ya sea </a:t>
            </a:r>
            <a:r>
              <a:rPr lang="es-CL" sz="1600" dirty="0" smtClean="0"/>
              <a:t>en </a:t>
            </a:r>
            <a:r>
              <a:rPr lang="es-CL" sz="1600" dirty="0"/>
              <a:t>el diseño, implementación, evaluación de políticas, planes, programas y proyectos vinculados con la recuperación, rehabilitación, prevención de enfermedades y promoción de la salud, como también, en aquellas decisiones vinculadas al </a:t>
            </a:r>
            <a:r>
              <a:rPr lang="es-CL" sz="1600" b="1" dirty="0"/>
              <a:t>uso e inversión de recursos públicos</a:t>
            </a:r>
            <a:r>
              <a:rPr lang="es-CL" sz="1600" b="1" dirty="0" smtClean="0"/>
              <a:t>.</a:t>
            </a:r>
          </a:p>
          <a:p>
            <a:pPr marL="0" indent="0" algn="just">
              <a:buNone/>
            </a:pPr>
            <a:endParaRPr lang="es-CL" sz="1600" dirty="0" smtClean="0"/>
          </a:p>
          <a:p>
            <a:pPr algn="just"/>
            <a:r>
              <a:rPr lang="es-CL" sz="1600" dirty="0"/>
              <a:t>La incorporación del enfoque de </a:t>
            </a:r>
            <a:r>
              <a:rPr lang="es-CL" sz="1600" b="1" dirty="0"/>
              <a:t>derechos</a:t>
            </a:r>
            <a:r>
              <a:rPr lang="es-CL" sz="1600" dirty="0"/>
              <a:t> en las políticas públicas, ha ampliado el concepto de participación al ejercicio del </a:t>
            </a:r>
            <a:r>
              <a:rPr lang="es-CL" sz="1600" b="1" dirty="0"/>
              <a:t>control sobre la gestión pública</a:t>
            </a:r>
            <a:r>
              <a:rPr lang="es-CL" sz="1600" dirty="0"/>
              <a:t>, tanto desde el punto de vista de la </a:t>
            </a:r>
            <a:r>
              <a:rPr lang="es-CL" sz="1600" b="1" dirty="0"/>
              <a:t>calidad </a:t>
            </a:r>
            <a:r>
              <a:rPr lang="es-CL" sz="1600" dirty="0"/>
              <a:t>en la provisión de servicios como en el uso de los recursos públicos en relación a necesidades y expectativas de la población</a:t>
            </a:r>
            <a:r>
              <a:rPr lang="es-CL" sz="1600" dirty="0" smtClean="0"/>
              <a:t>.</a:t>
            </a:r>
          </a:p>
          <a:p>
            <a:pPr algn="just"/>
            <a:endParaRPr lang="es-CL" sz="1600" dirty="0" smtClean="0"/>
          </a:p>
          <a:p>
            <a:pPr algn="just"/>
            <a:r>
              <a:rPr lang="es-CL" sz="1600" dirty="0" smtClean="0"/>
              <a:t> </a:t>
            </a:r>
            <a:r>
              <a:rPr lang="es-CL" sz="1600" dirty="0"/>
              <a:t>Aporta de esta manera, a la identificación de </a:t>
            </a:r>
            <a:r>
              <a:rPr lang="es-CL" sz="1600" b="1" dirty="0"/>
              <a:t>áreas críticas</a:t>
            </a:r>
            <a:r>
              <a:rPr lang="es-CL" sz="1600" dirty="0"/>
              <a:t>, a la mejoría de </a:t>
            </a:r>
            <a:r>
              <a:rPr lang="es-CL" sz="1600" b="1" dirty="0"/>
              <a:t>la calidad de los servicios y programas sociales</a:t>
            </a:r>
            <a:r>
              <a:rPr lang="es-CL" sz="1600" dirty="0"/>
              <a:t>, a la mayor pertinencia de las acciones en relación a </a:t>
            </a:r>
            <a:r>
              <a:rPr lang="es-CL" sz="1600" b="1" dirty="0"/>
              <a:t>necesidades y expectativas </a:t>
            </a:r>
            <a:r>
              <a:rPr lang="es-CL" sz="1600" dirty="0"/>
              <a:t>de la población, y por consiguiente, al aumento de la </a:t>
            </a:r>
            <a:r>
              <a:rPr lang="es-CL" sz="1600" b="1" dirty="0"/>
              <a:t>satisfacción usuaria.</a:t>
            </a:r>
          </a:p>
        </p:txBody>
      </p:sp>
      <p:pic>
        <p:nvPicPr>
          <p:cNvPr id="5" name="Imagen 4"/>
          <p:cNvPicPr>
            <a:picLocks noChangeAspect="1"/>
          </p:cNvPicPr>
          <p:nvPr/>
        </p:nvPicPr>
        <p:blipFill>
          <a:blip r:embed="rId2"/>
          <a:stretch>
            <a:fillRect/>
          </a:stretch>
        </p:blipFill>
        <p:spPr>
          <a:xfrm>
            <a:off x="3065318" y="4864435"/>
            <a:ext cx="5264301" cy="1785747"/>
          </a:xfrm>
          <a:prstGeom prst="rect">
            <a:avLst/>
          </a:prstGeom>
        </p:spPr>
      </p:pic>
    </p:spTree>
    <p:extLst>
      <p:ext uri="{BB962C8B-B14F-4D97-AF65-F5344CB8AC3E}">
        <p14:creationId xmlns:p14="http://schemas.microsoft.com/office/powerpoint/2010/main" val="339772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2514" y="152400"/>
            <a:ext cx="7794405" cy="741218"/>
          </a:xfrm>
        </p:spPr>
        <p:txBody>
          <a:bodyPr/>
          <a:lstStyle/>
          <a:p>
            <a:pPr algn="l"/>
            <a:r>
              <a:rPr lang="es-CL" sz="2800" b="1" dirty="0">
                <a:solidFill>
                  <a:srgbClr val="0070C0"/>
                </a:solidFill>
              </a:rPr>
              <a:t>Participación según su objetivo </a:t>
            </a:r>
          </a:p>
        </p:txBody>
      </p:sp>
      <p:sp>
        <p:nvSpPr>
          <p:cNvPr id="3" name="Marcador de contenido 2"/>
          <p:cNvSpPr>
            <a:spLocks noGrp="1"/>
          </p:cNvSpPr>
          <p:nvPr>
            <p:ph idx="1"/>
          </p:nvPr>
        </p:nvSpPr>
        <p:spPr>
          <a:xfrm>
            <a:off x="522514" y="772884"/>
            <a:ext cx="7730905" cy="4871811"/>
          </a:xfrm>
          <a:solidFill>
            <a:schemeClr val="accent1">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marL="0" indent="0" algn="just">
              <a:buNone/>
            </a:pPr>
            <a:r>
              <a:rPr lang="es-CL" sz="1800" b="1" dirty="0" smtClean="0">
                <a:sym typeface="Wingdings" panose="05000000000000000000" pitchFamily="2" charset="2"/>
              </a:rPr>
              <a:t>  </a:t>
            </a:r>
            <a:r>
              <a:rPr lang="es-CL" sz="1800" b="1" dirty="0" smtClean="0"/>
              <a:t>Informativa</a:t>
            </a:r>
          </a:p>
          <a:p>
            <a:pPr marL="0" indent="0" algn="just">
              <a:buNone/>
            </a:pPr>
            <a:r>
              <a:rPr lang="es-CL" sz="1800" dirty="0" smtClean="0"/>
              <a:t>Entrega </a:t>
            </a:r>
            <a:r>
              <a:rPr lang="es-CL" sz="1800" dirty="0"/>
              <a:t>de información acerca de beneficios y servicios sociales, formas de acceso, entre otros. Por ejemplo las Oficinas de Información, Reclamos y Sugerencias (O.I.R.S). 	</a:t>
            </a:r>
          </a:p>
          <a:p>
            <a:pPr marL="0" indent="0" algn="just">
              <a:buNone/>
            </a:pPr>
            <a:r>
              <a:rPr lang="es-CL" sz="1800" b="1" dirty="0" smtClean="0">
                <a:sym typeface="Wingdings" panose="05000000000000000000" pitchFamily="2" charset="2"/>
              </a:rPr>
              <a:t>   </a:t>
            </a:r>
            <a:r>
              <a:rPr lang="es-CL" sz="1800" b="1" dirty="0" smtClean="0"/>
              <a:t>Consultiva </a:t>
            </a:r>
            <a:r>
              <a:rPr lang="es-CL" sz="1800" dirty="0"/>
              <a:t>	</a:t>
            </a:r>
            <a:endParaRPr lang="es-CL" sz="1800" dirty="0" smtClean="0"/>
          </a:p>
          <a:p>
            <a:pPr marL="0" indent="0" algn="just">
              <a:buNone/>
            </a:pPr>
            <a:r>
              <a:rPr lang="es-CL" sz="1800" dirty="0" smtClean="0"/>
              <a:t>Preguntar </a:t>
            </a:r>
            <a:r>
              <a:rPr lang="es-CL" sz="1800" dirty="0"/>
              <a:t>a la ciudadanía sobre decisiones en materia de políticas públicas ya sea de carácter no vinculante o vinculante (por ejemplo, consulta o diálogo ciudadano</a:t>
            </a:r>
            <a:r>
              <a:rPr lang="es-CL" sz="1800" dirty="0" smtClean="0"/>
              <a:t>).</a:t>
            </a:r>
          </a:p>
          <a:p>
            <a:pPr marL="0" indent="0" algn="just">
              <a:buNone/>
            </a:pPr>
            <a:r>
              <a:rPr lang="es-CL" sz="1800" dirty="0" smtClean="0"/>
              <a:t> </a:t>
            </a:r>
            <a:r>
              <a:rPr lang="es-CL" sz="1800" dirty="0"/>
              <a:t>	</a:t>
            </a:r>
          </a:p>
          <a:p>
            <a:pPr marL="0" indent="0" algn="just">
              <a:buNone/>
            </a:pPr>
            <a:r>
              <a:rPr lang="es-CL" sz="1800" b="1" dirty="0" smtClean="0">
                <a:sym typeface="Wingdings" panose="05000000000000000000" pitchFamily="2" charset="2"/>
              </a:rPr>
              <a:t>  </a:t>
            </a:r>
            <a:r>
              <a:rPr lang="es-CL" sz="1800" b="1" dirty="0" smtClean="0"/>
              <a:t>Gestionaria </a:t>
            </a:r>
            <a:r>
              <a:rPr lang="es-CL" sz="1800" dirty="0"/>
              <a:t>	</a:t>
            </a:r>
            <a:endParaRPr lang="es-CL" sz="1800" dirty="0" smtClean="0"/>
          </a:p>
          <a:p>
            <a:pPr marL="0" indent="0" algn="just">
              <a:buNone/>
            </a:pPr>
            <a:r>
              <a:rPr lang="es-CL" sz="1800" dirty="0" smtClean="0"/>
              <a:t>Accionar </a:t>
            </a:r>
            <a:r>
              <a:rPr lang="es-CL" sz="1800" dirty="0"/>
              <a:t>las capacidades de las personas para la movilización y gestión de recursos tanto materiales, técnicos y financieros por parte de la ciudadanía para el logro de objetivos comunes (por ejemplo Planificación Local Participativa). 	</a:t>
            </a:r>
          </a:p>
          <a:p>
            <a:pPr algn="just"/>
            <a:endParaRPr lang="es-CL" sz="1800" dirty="0"/>
          </a:p>
        </p:txBody>
      </p:sp>
      <p:pic>
        <p:nvPicPr>
          <p:cNvPr id="4" name="Imagen 3" descr="Resultado de imagen para propositiva"/>
          <p:cNvPicPr/>
          <p:nvPr/>
        </p:nvPicPr>
        <p:blipFill rotWithShape="1">
          <a:blip r:embed="rId2">
            <a:extLst>
              <a:ext uri="{28A0092B-C50C-407E-A947-70E740481C1C}">
                <a14:useLocalDpi xmlns:a14="http://schemas.microsoft.com/office/drawing/2010/main" val="0"/>
              </a:ext>
            </a:extLst>
          </a:blip>
          <a:srcRect l="35137" t="20837" r="31757" b="20165"/>
          <a:stretch/>
        </p:blipFill>
        <p:spPr bwMode="auto">
          <a:xfrm>
            <a:off x="6922635" y="4619625"/>
            <a:ext cx="2221365" cy="2238375"/>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446995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49086" y="892630"/>
            <a:ext cx="7620000" cy="4282168"/>
          </a:xfrm>
          <a:solidFill>
            <a:schemeClr val="accent1">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marL="0" indent="0" algn="just">
              <a:buNone/>
            </a:pPr>
            <a:endParaRPr lang="es-CL" sz="1800" b="1" dirty="0" smtClean="0">
              <a:sym typeface="Wingdings" panose="05000000000000000000" pitchFamily="2" charset="2"/>
            </a:endParaRPr>
          </a:p>
          <a:p>
            <a:pPr marL="0" indent="0" algn="just">
              <a:buNone/>
            </a:pPr>
            <a:r>
              <a:rPr lang="es-CL" sz="1800" b="1" dirty="0" smtClean="0">
                <a:sym typeface="Wingdings" panose="05000000000000000000" pitchFamily="2" charset="2"/>
              </a:rPr>
              <a:t> </a:t>
            </a:r>
            <a:r>
              <a:rPr lang="es-CL" sz="1800" b="1" dirty="0" smtClean="0"/>
              <a:t>Habilitadora </a:t>
            </a:r>
            <a:r>
              <a:rPr lang="es-CL" sz="1800" b="1" dirty="0"/>
              <a:t>social </a:t>
            </a:r>
            <a:r>
              <a:rPr lang="es-CL" sz="1800" dirty="0"/>
              <a:t>	</a:t>
            </a:r>
            <a:endParaRPr lang="es-CL" sz="1800" dirty="0" smtClean="0"/>
          </a:p>
          <a:p>
            <a:pPr marL="0" indent="0" algn="just">
              <a:buNone/>
            </a:pPr>
            <a:r>
              <a:rPr lang="es-CL" sz="1800" dirty="0" smtClean="0"/>
              <a:t>Desarrollo </a:t>
            </a:r>
            <a:r>
              <a:rPr lang="es-CL" sz="1800" dirty="0"/>
              <a:t>de habilidades y competencias para la identificación de problemas comunes y búsqueda de soluciones en forma organizada. Por ejemplo Diagnóstico Participativo Local. 	</a:t>
            </a:r>
            <a:endParaRPr lang="es-CL" sz="1800" dirty="0" smtClean="0"/>
          </a:p>
          <a:p>
            <a:pPr marL="0" indent="0" algn="just">
              <a:buNone/>
            </a:pPr>
            <a:endParaRPr lang="es-CL" sz="1800" dirty="0"/>
          </a:p>
          <a:p>
            <a:pPr marL="0" indent="0" algn="just">
              <a:buNone/>
            </a:pPr>
            <a:r>
              <a:rPr lang="es-CL" sz="1800" b="1" dirty="0" smtClean="0">
                <a:sym typeface="Wingdings" panose="05000000000000000000" pitchFamily="2" charset="2"/>
              </a:rPr>
              <a:t> </a:t>
            </a:r>
            <a:r>
              <a:rPr lang="es-CL" sz="1800" b="1" dirty="0" smtClean="0"/>
              <a:t>Empoderamiento </a:t>
            </a:r>
          </a:p>
          <a:p>
            <a:pPr marL="0" indent="0" algn="just">
              <a:buNone/>
            </a:pPr>
            <a:r>
              <a:rPr lang="es-CL" sz="1800" dirty="0" smtClean="0"/>
              <a:t>Capacidad </a:t>
            </a:r>
            <a:r>
              <a:rPr lang="es-CL" sz="1800" dirty="0"/>
              <a:t>de incidencia de la ciudadanía en la toma de decisiones en relación a políticas y acciones que le afectan (Por ejemplo ejercicio de Presupuesto Participativo</a:t>
            </a:r>
            <a:r>
              <a:rPr lang="es-CL" sz="1800" dirty="0" smtClean="0"/>
              <a:t>).</a:t>
            </a:r>
          </a:p>
          <a:p>
            <a:pPr marL="0" indent="0" algn="just">
              <a:buNone/>
            </a:pPr>
            <a:endParaRPr lang="es-CL" sz="1800" dirty="0"/>
          </a:p>
        </p:txBody>
      </p:sp>
      <p:pic>
        <p:nvPicPr>
          <p:cNvPr id="4" name="Imagen 3" descr="Resultado de imagen para imagenes informativas"/>
          <p:cNvPicPr/>
          <p:nvPr/>
        </p:nvPicPr>
        <p:blipFill rotWithShape="1">
          <a:blip r:embed="rId2" cstate="print">
            <a:extLst>
              <a:ext uri="{28A0092B-C50C-407E-A947-70E740481C1C}">
                <a14:useLocalDpi xmlns:a14="http://schemas.microsoft.com/office/drawing/2010/main" val="0"/>
              </a:ext>
            </a:extLst>
          </a:blip>
          <a:srcRect l="2716" t="5955" r="1899" b="6623"/>
          <a:stretch/>
        </p:blipFill>
        <p:spPr bwMode="auto">
          <a:xfrm>
            <a:off x="3428999" y="4287611"/>
            <a:ext cx="3115905" cy="1971675"/>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816906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55616" y="660564"/>
            <a:ext cx="8042564" cy="5579919"/>
          </a:xfrm>
          <a:solidFill>
            <a:schemeClr val="accent1">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marL="0" indent="0">
              <a:buNone/>
            </a:pPr>
            <a:r>
              <a:rPr lang="es-CL" sz="2400" b="1" dirty="0">
                <a:solidFill>
                  <a:srgbClr val="0070C0"/>
                </a:solidFill>
              </a:rPr>
              <a:t>Respecto de la relación </a:t>
            </a:r>
            <a:r>
              <a:rPr lang="es-CL" sz="2400" b="1" dirty="0" smtClean="0">
                <a:solidFill>
                  <a:srgbClr val="0070C0"/>
                </a:solidFill>
              </a:rPr>
              <a:t>, </a:t>
            </a:r>
            <a:r>
              <a:rPr lang="es-CL" sz="2400" b="1" dirty="0">
                <a:solidFill>
                  <a:srgbClr val="0070C0"/>
                </a:solidFill>
              </a:rPr>
              <a:t>la participación puede ser</a:t>
            </a:r>
            <a:r>
              <a:rPr lang="es-CL" sz="2400" b="1" dirty="0" smtClean="0">
                <a:solidFill>
                  <a:srgbClr val="0070C0"/>
                </a:solidFill>
              </a:rPr>
              <a:t>:</a:t>
            </a:r>
          </a:p>
          <a:p>
            <a:pPr algn="just"/>
            <a:r>
              <a:rPr lang="es-CL" sz="1800" i="1" dirty="0" smtClean="0"/>
              <a:t> </a:t>
            </a:r>
            <a:r>
              <a:rPr lang="es-CL" sz="1800" b="1" dirty="0"/>
              <a:t>Instrumental </a:t>
            </a:r>
            <a:r>
              <a:rPr lang="es-CL" sz="1800" dirty="0"/>
              <a:t>	</a:t>
            </a:r>
            <a:endParaRPr lang="es-CL" sz="1800" dirty="0" smtClean="0"/>
          </a:p>
          <a:p>
            <a:pPr marL="0" indent="0" algn="just">
              <a:buNone/>
            </a:pPr>
            <a:r>
              <a:rPr lang="es-CL" sz="1800" dirty="0" smtClean="0"/>
              <a:t>Se </a:t>
            </a:r>
            <a:r>
              <a:rPr lang="es-CL" sz="1800" dirty="0"/>
              <a:t>genera para complacer a quien la convoca, no genera ningún tipo de vinculación con la toma de decisión 	</a:t>
            </a:r>
          </a:p>
          <a:p>
            <a:pPr algn="just"/>
            <a:endParaRPr lang="es-CL" sz="1800" b="1" i="1" dirty="0" smtClean="0"/>
          </a:p>
          <a:p>
            <a:pPr algn="just"/>
            <a:r>
              <a:rPr lang="es-CL" sz="1800" b="1" dirty="0" smtClean="0"/>
              <a:t>Clientelar </a:t>
            </a:r>
            <a:r>
              <a:rPr lang="es-CL" sz="1800" dirty="0"/>
              <a:t>	</a:t>
            </a:r>
            <a:endParaRPr lang="es-CL" sz="1800" dirty="0" smtClean="0"/>
          </a:p>
          <a:p>
            <a:pPr marL="0" indent="0" algn="just">
              <a:buNone/>
            </a:pPr>
            <a:r>
              <a:rPr lang="es-CL" sz="1800" dirty="0" smtClean="0"/>
              <a:t>Crea </a:t>
            </a:r>
            <a:r>
              <a:rPr lang="es-CL" sz="1800" dirty="0"/>
              <a:t>o mantiene interdependencia y salvaguarda el poder de decidir en quien </a:t>
            </a:r>
            <a:r>
              <a:rPr lang="es-CL" sz="1800" dirty="0" smtClean="0"/>
              <a:t>convoca</a:t>
            </a:r>
          </a:p>
          <a:p>
            <a:pPr marL="0" indent="0" algn="just">
              <a:buNone/>
            </a:pPr>
            <a:r>
              <a:rPr lang="es-CL" sz="1800" dirty="0" smtClean="0"/>
              <a:t> </a:t>
            </a:r>
            <a:r>
              <a:rPr lang="es-CL" sz="1800" dirty="0"/>
              <a:t>	</a:t>
            </a:r>
          </a:p>
          <a:p>
            <a:pPr algn="just"/>
            <a:r>
              <a:rPr lang="es-CL" sz="1800" b="1" dirty="0"/>
              <a:t>Deliberativa </a:t>
            </a:r>
            <a:r>
              <a:rPr lang="es-CL" sz="1800" dirty="0"/>
              <a:t>	</a:t>
            </a:r>
            <a:endParaRPr lang="es-CL" sz="1800" dirty="0" smtClean="0"/>
          </a:p>
          <a:p>
            <a:pPr marL="0" indent="0" algn="just">
              <a:buNone/>
            </a:pPr>
            <a:r>
              <a:rPr lang="es-CL" sz="1800" dirty="0" smtClean="0"/>
              <a:t>Produce </a:t>
            </a:r>
            <a:r>
              <a:rPr lang="es-CL" sz="1800" dirty="0"/>
              <a:t>algún intercambio de opiniones en la búsqueda de alcanzar algún acuerdo entre los participantes 	</a:t>
            </a:r>
            <a:endParaRPr lang="es-CL" sz="1800" dirty="0" smtClean="0"/>
          </a:p>
          <a:p>
            <a:pPr marL="0" indent="0" algn="just">
              <a:buNone/>
            </a:pPr>
            <a:endParaRPr lang="es-CL" sz="1800" dirty="0"/>
          </a:p>
          <a:p>
            <a:pPr algn="just"/>
            <a:r>
              <a:rPr lang="es-CL" sz="1800" b="1" dirty="0"/>
              <a:t>Propositiva </a:t>
            </a:r>
            <a:r>
              <a:rPr lang="es-CL" sz="1800" dirty="0"/>
              <a:t>	</a:t>
            </a:r>
            <a:endParaRPr lang="es-CL" sz="1800" dirty="0" smtClean="0"/>
          </a:p>
          <a:p>
            <a:pPr marL="0" indent="0" algn="just">
              <a:buNone/>
            </a:pPr>
            <a:r>
              <a:rPr lang="es-CL" sz="1800" dirty="0" smtClean="0"/>
              <a:t>Es </a:t>
            </a:r>
            <a:r>
              <a:rPr lang="es-CL" sz="1800" dirty="0"/>
              <a:t>un actuar crítico y creativo caracterizada por plantear opciones o alternativas de solución a una situación determinada	</a:t>
            </a:r>
          </a:p>
          <a:p>
            <a:pPr algn="just"/>
            <a:endParaRPr lang="es-CL" sz="1800" dirty="0"/>
          </a:p>
        </p:txBody>
      </p:sp>
    </p:spTree>
    <p:extLst>
      <p:ext uri="{BB962C8B-B14F-4D97-AF65-F5344CB8AC3E}">
        <p14:creationId xmlns:p14="http://schemas.microsoft.com/office/powerpoint/2010/main" val="2937005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3518" y="270164"/>
            <a:ext cx="8223401" cy="613063"/>
          </a:xfrm>
        </p:spPr>
        <p:txBody>
          <a:bodyPr/>
          <a:lstStyle/>
          <a:p>
            <a:pPr algn="l"/>
            <a:r>
              <a:rPr lang="es-CL" sz="2400" b="1" dirty="0">
                <a:solidFill>
                  <a:srgbClr val="0070C0"/>
                </a:solidFill>
              </a:rPr>
              <a:t>DIMENSIONES DE </a:t>
            </a:r>
            <a:r>
              <a:rPr lang="es-CL" sz="2400" b="1" dirty="0" smtClean="0">
                <a:solidFill>
                  <a:srgbClr val="0070C0"/>
                </a:solidFill>
              </a:rPr>
              <a:t>LA PARTICIPACION </a:t>
            </a:r>
            <a:r>
              <a:rPr lang="es-CL" sz="2400" b="1" dirty="0">
                <a:solidFill>
                  <a:srgbClr val="0070C0"/>
                </a:solidFill>
              </a:rPr>
              <a:t>CIUDADANA EN SALUD</a:t>
            </a:r>
          </a:p>
        </p:txBody>
      </p:sp>
      <p:sp>
        <p:nvSpPr>
          <p:cNvPr id="3" name="Marcador de contenido 2"/>
          <p:cNvSpPr>
            <a:spLocks noGrp="1"/>
          </p:cNvSpPr>
          <p:nvPr>
            <p:ph idx="1"/>
          </p:nvPr>
        </p:nvSpPr>
        <p:spPr>
          <a:xfrm>
            <a:off x="200025" y="1038225"/>
            <a:ext cx="8324850" cy="4667250"/>
          </a:xfrm>
          <a:solidFill>
            <a:schemeClr val="accent1">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s-CL" sz="2000" dirty="0"/>
              <a:t>Satisfacción usuaria y humanización de la </a:t>
            </a:r>
            <a:r>
              <a:rPr lang="es-CL" sz="2000" dirty="0" smtClean="0"/>
              <a:t>atención </a:t>
            </a:r>
            <a:r>
              <a:rPr lang="es-CL" sz="2000" dirty="0" smtClean="0">
                <a:sym typeface="Wingdings" panose="05000000000000000000" pitchFamily="2" charset="2"/>
              </a:rPr>
              <a:t> Voluntariados,OIRS</a:t>
            </a:r>
          </a:p>
          <a:p>
            <a:pPr algn="just"/>
            <a:endParaRPr lang="es-CL" sz="2000" dirty="0" smtClean="0"/>
          </a:p>
          <a:p>
            <a:pPr algn="just"/>
            <a:r>
              <a:rPr lang="es-CL" sz="2000" dirty="0"/>
              <a:t>Estrategias comunicacionales y </a:t>
            </a:r>
            <a:r>
              <a:rPr lang="es-CL" sz="2000" dirty="0" smtClean="0"/>
              <a:t>comunitarias </a:t>
            </a:r>
            <a:r>
              <a:rPr lang="es-CL" sz="2000" dirty="0" smtClean="0">
                <a:sym typeface="Wingdings" panose="05000000000000000000" pitchFamily="2" charset="2"/>
              </a:rPr>
              <a:t> Campañas informativas</a:t>
            </a:r>
          </a:p>
          <a:p>
            <a:pPr marL="0" indent="0" algn="just">
              <a:buNone/>
            </a:pPr>
            <a:endParaRPr lang="es-CL" sz="1600" dirty="0" smtClean="0"/>
          </a:p>
          <a:p>
            <a:pPr algn="just"/>
            <a:r>
              <a:rPr lang="es-CL" sz="2000" dirty="0"/>
              <a:t>Diagnóstico </a:t>
            </a:r>
            <a:r>
              <a:rPr lang="es-CL" sz="2000" dirty="0" smtClean="0"/>
              <a:t>Participativo </a:t>
            </a:r>
            <a:r>
              <a:rPr lang="es-CL" sz="2000" dirty="0" smtClean="0">
                <a:sym typeface="Wingdings" panose="05000000000000000000" pitchFamily="2" charset="2"/>
              </a:rPr>
              <a:t> Planificación participativa, mesas de trabajo</a:t>
            </a:r>
          </a:p>
          <a:p>
            <a:pPr marL="0" indent="0" algn="just">
              <a:buNone/>
            </a:pPr>
            <a:endParaRPr lang="es-CL" sz="1600" dirty="0" smtClean="0"/>
          </a:p>
          <a:p>
            <a:pPr algn="just"/>
            <a:r>
              <a:rPr lang="es-CL" sz="2000" dirty="0"/>
              <a:t>Participación y Control </a:t>
            </a:r>
            <a:r>
              <a:rPr lang="es-CL" sz="2000" dirty="0" smtClean="0"/>
              <a:t>Social </a:t>
            </a:r>
            <a:r>
              <a:rPr lang="es-CL" sz="2000" dirty="0" smtClean="0">
                <a:sym typeface="Wingdings" panose="05000000000000000000" pitchFamily="2" charset="2"/>
              </a:rPr>
              <a:t> Consejo de desarrollo, consejos Consultivos, Consejos locales de salud</a:t>
            </a:r>
          </a:p>
          <a:p>
            <a:pPr marL="0" indent="0" algn="just">
              <a:buNone/>
            </a:pPr>
            <a:endParaRPr lang="es-CL" sz="1600" dirty="0" smtClean="0"/>
          </a:p>
          <a:p>
            <a:pPr algn="just"/>
            <a:r>
              <a:rPr lang="es-CL" sz="2000" dirty="0" smtClean="0"/>
              <a:t>Intersectorialidad </a:t>
            </a:r>
            <a:r>
              <a:rPr lang="es-CL" sz="2000" dirty="0" smtClean="0">
                <a:sym typeface="Wingdings" panose="05000000000000000000" pitchFamily="2" charset="2"/>
              </a:rPr>
              <a:t> Chile crece contigo , Planes de promoción de la salud</a:t>
            </a:r>
          </a:p>
          <a:p>
            <a:pPr marL="0" indent="0" algn="just">
              <a:buNone/>
            </a:pPr>
            <a:endParaRPr lang="es-CL" sz="1600" dirty="0" smtClean="0"/>
          </a:p>
          <a:p>
            <a:pPr algn="just"/>
            <a:r>
              <a:rPr lang="es-CL" sz="2000" dirty="0"/>
              <a:t>Habilitación de Recursos </a:t>
            </a:r>
            <a:r>
              <a:rPr lang="es-CL" sz="2000" dirty="0" smtClean="0"/>
              <a:t>Humanos </a:t>
            </a:r>
            <a:r>
              <a:rPr lang="es-CL" sz="2000" dirty="0" smtClean="0">
                <a:sym typeface="Wingdings" panose="05000000000000000000" pitchFamily="2" charset="2"/>
              </a:rPr>
              <a:t> Formación de Lideres Locales, Formación de equipos  locales de salud.</a:t>
            </a:r>
            <a:endParaRPr lang="es-CL" sz="2000" dirty="0"/>
          </a:p>
        </p:txBody>
      </p:sp>
      <p:pic>
        <p:nvPicPr>
          <p:cNvPr id="4" name="Imagen 3" descr="Resultado de imagen para SatisfacciÃ³n usuaria y humanizaciÃ³n de la atenciÃ³n dibujos"/>
          <p:cNvPicPr/>
          <p:nvPr/>
        </p:nvPicPr>
        <p:blipFill>
          <a:blip r:embed="rId2">
            <a:extLst>
              <a:ext uri="{28A0092B-C50C-407E-A947-70E740481C1C}">
                <a14:useLocalDpi xmlns:a14="http://schemas.microsoft.com/office/drawing/2010/main" val="0"/>
              </a:ext>
            </a:extLst>
          </a:blip>
          <a:srcRect/>
          <a:stretch>
            <a:fillRect/>
          </a:stretch>
        </p:blipFill>
        <p:spPr bwMode="auto">
          <a:xfrm>
            <a:off x="5343525" y="5161020"/>
            <a:ext cx="2590800" cy="1398905"/>
          </a:xfrm>
          <a:prstGeom prst="rect">
            <a:avLst/>
          </a:prstGeom>
          <a:noFill/>
          <a:ln>
            <a:noFill/>
          </a:ln>
        </p:spPr>
      </p:pic>
      <p:pic>
        <p:nvPicPr>
          <p:cNvPr id="5" name="Imagen 4" descr="Resultado de imagen para SatisfacciÃ³n usuaria y humanizaciÃ³n de la atenciÃ³n"/>
          <p:cNvPicPr/>
          <p:nvPr/>
        </p:nvPicPr>
        <p:blipFill>
          <a:blip r:embed="rId3">
            <a:extLst>
              <a:ext uri="{28A0092B-C50C-407E-A947-70E740481C1C}">
                <a14:useLocalDpi xmlns:a14="http://schemas.microsoft.com/office/drawing/2010/main" val="0"/>
              </a:ext>
            </a:extLst>
          </a:blip>
          <a:srcRect/>
          <a:stretch>
            <a:fillRect/>
          </a:stretch>
        </p:blipFill>
        <p:spPr bwMode="auto">
          <a:xfrm>
            <a:off x="3204374" y="5565529"/>
            <a:ext cx="894330" cy="994396"/>
          </a:xfrm>
          <a:prstGeom prst="rect">
            <a:avLst/>
          </a:prstGeom>
          <a:noFill/>
          <a:ln>
            <a:noFill/>
          </a:ln>
        </p:spPr>
      </p:pic>
      <p:pic>
        <p:nvPicPr>
          <p:cNvPr id="6" name="Imagen 5" descr="Resultado de imagen para SatisfacciÃ³n usuaria y humanizaciÃ³n de la atenciÃ³n"/>
          <p:cNvPicPr/>
          <p:nvPr/>
        </p:nvPicPr>
        <p:blipFill rotWithShape="1">
          <a:blip r:embed="rId4">
            <a:extLst>
              <a:ext uri="{28A0092B-C50C-407E-A947-70E740481C1C}">
                <a14:useLocalDpi xmlns:a14="http://schemas.microsoft.com/office/drawing/2010/main" val="0"/>
              </a:ext>
            </a:extLst>
          </a:blip>
          <a:srcRect l="17227" t="2939" r="10277"/>
          <a:stretch/>
        </p:blipFill>
        <p:spPr bwMode="auto">
          <a:xfrm>
            <a:off x="667439" y="5565529"/>
            <a:ext cx="1276350" cy="917192"/>
          </a:xfrm>
          <a:prstGeom prst="rect">
            <a:avLst/>
          </a:prstGeom>
          <a:noFill/>
          <a:ln>
            <a:noFill/>
          </a:ln>
          <a:effectLst>
            <a:softEdge rad="63500"/>
          </a:effectLst>
        </p:spPr>
      </p:pic>
    </p:spTree>
    <p:extLst>
      <p:ext uri="{BB962C8B-B14F-4D97-AF65-F5344CB8AC3E}">
        <p14:creationId xmlns:p14="http://schemas.microsoft.com/office/powerpoint/2010/main" val="4003673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38155" y="896938"/>
            <a:ext cx="5205845" cy="5632311"/>
          </a:xfrm>
          <a:prstGeom prst="rect">
            <a:avLst/>
          </a:prstGeom>
          <a:noFill/>
        </p:spPr>
        <p:txBody>
          <a:bodyPr wrap="square">
            <a:spAutoFit/>
          </a:bodyPr>
          <a:lstStyle/>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Consejos Consultivos</a:t>
            </a:r>
          </a:p>
          <a:p>
            <a:pPr marL="285750" indent="-285750" defTabSz="457200" fontAlgn="base">
              <a:spcBef>
                <a:spcPct val="0"/>
              </a:spcBef>
              <a:spcAft>
                <a:spcPct val="0"/>
              </a:spcAft>
              <a:buFont typeface="Arial" panose="020B0604020202020204" pitchFamily="34" charset="0"/>
              <a:buChar char="•"/>
              <a:defRPr/>
            </a:pPr>
            <a:r>
              <a:rPr lang="es-ES_tradnl" dirty="0" smtClean="0">
                <a:solidFill>
                  <a:schemeClr val="accent1"/>
                </a:solidFill>
                <a:ea typeface="ヒラギノ角ゴ Pro W3" charset="-128"/>
              </a:rPr>
              <a:t>Comité de Participación</a:t>
            </a:r>
            <a:endParaRPr lang="es-ES_tradnl" dirty="0">
              <a:solidFill>
                <a:schemeClr val="accent1"/>
              </a:solidFill>
              <a:ea typeface="ヒラギノ角ゴ Pro W3" charset="-128"/>
            </a:endParaRP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Comité de Satisfacción Usuaria</a:t>
            </a: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Cuentas Públicas Participativas</a:t>
            </a: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Hospital Amigo</a:t>
            </a: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Consejo de la Sociedad Civil</a:t>
            </a: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Participación </a:t>
            </a:r>
            <a:r>
              <a:rPr lang="es-ES_tradnl" dirty="0" smtClean="0">
                <a:solidFill>
                  <a:schemeClr val="accent1"/>
                </a:solidFill>
                <a:ea typeface="ヒラギノ角ゴ Pro W3" charset="-128"/>
              </a:rPr>
              <a:t>de dirigentes </a:t>
            </a:r>
            <a:r>
              <a:rPr lang="es-ES_tradnl" dirty="0">
                <a:solidFill>
                  <a:schemeClr val="accent1"/>
                </a:solidFill>
                <a:ea typeface="ヒラギノ角ゴ Pro W3" charset="-128"/>
              </a:rPr>
              <a:t>en CIRA y COTESAIN</a:t>
            </a:r>
          </a:p>
          <a:p>
            <a:pPr marL="285750" indent="-285750" defTabSz="457200" fontAlgn="base">
              <a:spcBef>
                <a:spcPct val="0"/>
              </a:spcBef>
              <a:spcAft>
                <a:spcPct val="0"/>
              </a:spcAft>
              <a:buFont typeface="Arial" panose="020B0604020202020204" pitchFamily="34" charset="0"/>
              <a:buChar char="•"/>
              <a:defRPr/>
            </a:pPr>
            <a:r>
              <a:rPr lang="es-ES_tradnl" dirty="0" smtClean="0">
                <a:solidFill>
                  <a:schemeClr val="accent1"/>
                </a:solidFill>
                <a:ea typeface="ヒラギノ角ゴ Pro W3" charset="-128"/>
              </a:rPr>
              <a:t>Diálogos Ciudadanos</a:t>
            </a:r>
            <a:endParaRPr lang="es-ES_tradnl" dirty="0">
              <a:solidFill>
                <a:schemeClr val="accent1"/>
              </a:solidFill>
              <a:ea typeface="ヒラギノ角ゴ Pro W3" charset="-128"/>
            </a:endParaRP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Diagnósticos participativos</a:t>
            </a:r>
          </a:p>
          <a:p>
            <a:pPr marL="285750" indent="-285750" defTabSz="457200" fontAlgn="base">
              <a:spcBef>
                <a:spcPct val="0"/>
              </a:spcBef>
              <a:spcAft>
                <a:spcPct val="0"/>
              </a:spcAft>
              <a:buFont typeface="Arial" panose="020B0604020202020204" pitchFamily="34" charset="0"/>
              <a:buChar char="•"/>
              <a:defRPr/>
            </a:pPr>
            <a:r>
              <a:rPr lang="es-ES_tradnl" dirty="0">
                <a:solidFill>
                  <a:schemeClr val="accent1"/>
                </a:solidFill>
                <a:ea typeface="ヒラギノ角ゴ Pro W3" charset="-128"/>
              </a:rPr>
              <a:t>Participación Ciudadana en los Proyectos de </a:t>
            </a:r>
            <a:r>
              <a:rPr lang="es-ES_tradnl" dirty="0" smtClean="0">
                <a:solidFill>
                  <a:schemeClr val="accent1"/>
                </a:solidFill>
                <a:ea typeface="ヒラギノ角ゴ Pro W3" charset="-128"/>
              </a:rPr>
              <a:t>Inversión (visitas guiadas, mesas de inversiones)</a:t>
            </a:r>
          </a:p>
          <a:p>
            <a:pPr marL="285750" indent="-285750" defTabSz="457200" fontAlgn="base">
              <a:spcBef>
                <a:spcPct val="0"/>
              </a:spcBef>
              <a:spcAft>
                <a:spcPct val="0"/>
              </a:spcAft>
              <a:buFont typeface="Arial" panose="020B0604020202020204" pitchFamily="34" charset="0"/>
              <a:buChar char="•"/>
              <a:defRPr/>
            </a:pPr>
            <a:r>
              <a:rPr lang="es-ES_tradnl" dirty="0" smtClean="0">
                <a:solidFill>
                  <a:schemeClr val="accent1"/>
                </a:solidFill>
                <a:ea typeface="ヒラギノ角ゴ Pro W3" charset="-128"/>
              </a:rPr>
              <a:t>Solicitudes por OIRS</a:t>
            </a:r>
          </a:p>
          <a:p>
            <a:pPr marL="285750" indent="-285750" defTabSz="457200" fontAlgn="base">
              <a:spcBef>
                <a:spcPct val="0"/>
              </a:spcBef>
              <a:spcAft>
                <a:spcPct val="0"/>
              </a:spcAft>
              <a:buFont typeface="Arial" panose="020B0604020202020204" pitchFamily="34" charset="0"/>
              <a:buChar char="•"/>
              <a:defRPr/>
            </a:pPr>
            <a:r>
              <a:rPr lang="es-ES_tradnl" dirty="0" smtClean="0">
                <a:solidFill>
                  <a:schemeClr val="accent1"/>
                </a:solidFill>
                <a:ea typeface="ヒラギノ角ゴ Pro W3" charset="-128"/>
              </a:rPr>
              <a:t>Solicitudes de información por Portal de Transparencia.</a:t>
            </a:r>
            <a:endParaRPr lang="es-ES_tradnl" dirty="0">
              <a:solidFill>
                <a:schemeClr val="accent1"/>
              </a:solidFill>
              <a:ea typeface="ヒラギノ角ゴ Pro W3" charset="-128"/>
            </a:endParaRPr>
          </a:p>
          <a:p>
            <a:pPr marL="285750" indent="-285750" defTabSz="457200" fontAlgn="base">
              <a:spcBef>
                <a:spcPct val="0"/>
              </a:spcBef>
              <a:spcAft>
                <a:spcPct val="0"/>
              </a:spcAft>
              <a:buFont typeface="Arial" panose="020B0604020202020204" pitchFamily="34" charset="0"/>
              <a:buChar char="•"/>
              <a:defRPr/>
            </a:pPr>
            <a:endParaRPr lang="es-ES_tradnl" dirty="0">
              <a:solidFill>
                <a:schemeClr val="accent1"/>
              </a:solidFill>
              <a:ea typeface="ヒラギノ角ゴ Pro W3" charset="-128"/>
            </a:endParaRPr>
          </a:p>
          <a:p>
            <a:pPr algn="just" defTabSz="457200" fontAlgn="base">
              <a:spcBef>
                <a:spcPct val="0"/>
              </a:spcBef>
              <a:spcAft>
                <a:spcPct val="0"/>
              </a:spcAft>
              <a:defRPr/>
            </a:pPr>
            <a:r>
              <a:rPr lang="es-CL" dirty="0" smtClean="0">
                <a:solidFill>
                  <a:prstClr val="black">
                    <a:lumMod val="65000"/>
                    <a:lumOff val="35000"/>
                  </a:prstClr>
                </a:solidFill>
                <a:latin typeface="Arial" charset="0"/>
                <a:ea typeface="ヒラギノ角ゴ Pro W3" charset="-128"/>
                <a:sym typeface="Wingdings" panose="05000000000000000000" pitchFamily="2" charset="2"/>
              </a:rPr>
              <a:t></a:t>
            </a:r>
            <a:r>
              <a:rPr lang="es-CL" sz="1600" dirty="0" smtClean="0">
                <a:solidFill>
                  <a:prstClr val="black">
                    <a:lumMod val="65000"/>
                    <a:lumOff val="35000"/>
                  </a:prstClr>
                </a:solidFill>
                <a:latin typeface="Arial" charset="0"/>
                <a:ea typeface="ヒラギノ角ゴ Pro W3" charset="-128"/>
              </a:rPr>
              <a:t>Todos </a:t>
            </a:r>
            <a:r>
              <a:rPr lang="es-CL" sz="1600" dirty="0">
                <a:solidFill>
                  <a:prstClr val="black">
                    <a:lumMod val="65000"/>
                    <a:lumOff val="35000"/>
                  </a:prstClr>
                </a:solidFill>
                <a:latin typeface="Arial" charset="0"/>
                <a:ea typeface="ヒラギノ角ゴ Pro W3" charset="-128"/>
              </a:rPr>
              <a:t>se caracterizan por estar integrados por representantes de la comunidad organizada, grupos de voluntariado, agrupaciones de usuarios y representantes de los funcionarios de salud (gremios y estamentos). </a:t>
            </a:r>
          </a:p>
        </p:txBody>
      </p:sp>
      <p:sp>
        <p:nvSpPr>
          <p:cNvPr id="5" name="4 Rectángulo"/>
          <p:cNvSpPr/>
          <p:nvPr/>
        </p:nvSpPr>
        <p:spPr>
          <a:xfrm>
            <a:off x="900113" y="373063"/>
            <a:ext cx="6264275" cy="523875"/>
          </a:xfrm>
          <a:prstGeom prst="rect">
            <a:avLst/>
          </a:prstGeom>
        </p:spPr>
        <p:txBody>
          <a:bodyPr>
            <a:spAutoFit/>
          </a:bodyPr>
          <a:lstStyle/>
          <a:p>
            <a:pPr defTabSz="457200" fontAlgn="base">
              <a:spcBef>
                <a:spcPct val="0"/>
              </a:spcBef>
              <a:spcAft>
                <a:spcPct val="0"/>
              </a:spcAft>
              <a:defRPr/>
            </a:pPr>
            <a:r>
              <a:rPr lang="es-CL" altLang="es-CL" sz="2800" b="1" dirty="0">
                <a:solidFill>
                  <a:srgbClr val="0070C0"/>
                </a:solidFill>
                <a:ea typeface="ヒラギノ角ゴ Pro W3" charset="-128"/>
                <a:cs typeface="Verdana" pitchFamily="34" charset="0"/>
              </a:rPr>
              <a:t>Estrategias de Participación en Salud</a:t>
            </a:r>
            <a:endParaRPr lang="es-CL" sz="2800" b="1" dirty="0">
              <a:solidFill>
                <a:srgbClr val="0070C0"/>
              </a:solidFill>
              <a:ea typeface="ヒラギノ角ゴ Pro W3" charset="-128"/>
            </a:endParaRPr>
          </a:p>
        </p:txBody>
      </p:sp>
      <p:pic>
        <p:nvPicPr>
          <p:cNvPr id="2" name="Imagen 1"/>
          <p:cNvPicPr>
            <a:picLocks noChangeAspect="1"/>
          </p:cNvPicPr>
          <p:nvPr/>
        </p:nvPicPr>
        <p:blipFill rotWithShape="1">
          <a:blip r:embed="rId2"/>
          <a:srcRect l="-1" r="1460" b="25344"/>
          <a:stretch/>
        </p:blipFill>
        <p:spPr>
          <a:xfrm>
            <a:off x="181785" y="1476819"/>
            <a:ext cx="3662851" cy="24509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907837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467542" y="1091045"/>
            <a:ext cx="7793231" cy="5218275"/>
          </a:xfrm>
          <a:prstGeom prst="rect">
            <a:avLst/>
          </a:prstGeom>
        </p:spPr>
        <p:txBody>
          <a:bodyPr>
            <a:normAutofit/>
          </a:bodyPr>
          <a:lstStyle>
            <a:lvl1pPr marL="342900" indent="-342900" algn="l" defTabSz="457200" rtl="0" eaLnBrk="0" fontAlgn="base" hangingPunct="0">
              <a:spcBef>
                <a:spcPct val="20000"/>
              </a:spcBef>
              <a:spcAft>
                <a:spcPct val="0"/>
              </a:spcAft>
              <a:buFont typeface="Arial" pitchFamily="34" charset="0"/>
              <a:buChar char="•"/>
              <a:defRPr sz="2000" kern="1200">
                <a:solidFill>
                  <a:srgbClr val="595959"/>
                </a:solidFill>
                <a:latin typeface="+mn-lt"/>
                <a:ea typeface="ヒラギノ角ゴ Pro W3" charset="-128"/>
                <a:cs typeface="ヒラギノ角ゴ Pro W3" charset="-128"/>
              </a:defRPr>
            </a:lvl1pPr>
            <a:lvl2pPr marL="742950" indent="-285750" algn="l" defTabSz="457200" rtl="0" eaLnBrk="0" fontAlgn="base" hangingPunct="0">
              <a:spcBef>
                <a:spcPct val="20000"/>
              </a:spcBef>
              <a:spcAft>
                <a:spcPct val="0"/>
              </a:spcAft>
              <a:buFont typeface="Arial" pitchFamily="34" charset="0"/>
              <a:buChar char="–"/>
              <a:defRPr kern="1200">
                <a:solidFill>
                  <a:srgbClr val="595959"/>
                </a:solidFill>
                <a:latin typeface="+mn-lt"/>
                <a:ea typeface="ヒラギノ角ゴ Pro W3" charset="-128"/>
                <a:cs typeface="+mn-cs"/>
              </a:defRPr>
            </a:lvl2pPr>
            <a:lvl3pPr marL="1143000" indent="-228600" algn="l" defTabSz="457200" rtl="0" eaLnBrk="0" fontAlgn="base" hangingPunct="0">
              <a:spcBef>
                <a:spcPct val="20000"/>
              </a:spcBef>
              <a:spcAft>
                <a:spcPct val="0"/>
              </a:spcAft>
              <a:buFont typeface="Arial" pitchFamily="34" charset="0"/>
              <a:buChar char="•"/>
              <a:defRPr sz="1600" kern="1200">
                <a:solidFill>
                  <a:srgbClr val="595959"/>
                </a:solidFill>
                <a:latin typeface="+mn-lt"/>
                <a:ea typeface="ヒラギノ角ゴ Pro W3" charset="-128"/>
                <a:cs typeface="+mn-cs"/>
              </a:defRPr>
            </a:lvl3pPr>
            <a:lvl4pPr marL="1600200" indent="-228600" algn="l" defTabSz="457200" rtl="0" eaLnBrk="0" fontAlgn="base" hangingPunct="0">
              <a:spcBef>
                <a:spcPct val="20000"/>
              </a:spcBef>
              <a:spcAft>
                <a:spcPct val="0"/>
              </a:spcAft>
              <a:buFont typeface="Arial" pitchFamily="34" charset="0"/>
              <a:buChar char="–"/>
              <a:defRPr sz="1400" kern="1200">
                <a:solidFill>
                  <a:srgbClr val="595959"/>
                </a:solidFill>
                <a:latin typeface="+mn-lt"/>
                <a:ea typeface="ヒラギノ角ゴ Pro W3" charset="-128"/>
                <a:cs typeface="+mn-cs"/>
              </a:defRPr>
            </a:lvl4pPr>
            <a:lvl5pPr marL="2057400" indent="-228600" algn="l" defTabSz="457200" rtl="0" eaLnBrk="0" fontAlgn="base" hangingPunct="0">
              <a:spcBef>
                <a:spcPct val="20000"/>
              </a:spcBef>
              <a:spcAft>
                <a:spcPct val="0"/>
              </a:spcAft>
              <a:buFont typeface="Arial" pitchFamily="34" charset="0"/>
              <a:buChar char="»"/>
              <a:defRPr sz="14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s-ES_tradnl" sz="1800" dirty="0" smtClean="0">
                <a:solidFill>
                  <a:schemeClr val="tx1"/>
                </a:solidFill>
              </a:rPr>
              <a:t>Son organismos asesores a un centro de salud, funciona de manera regular y permanente y está constituido por representantes de los usuarios, comunidad de la localidad y representantes de organizaciones sociales del territorio. </a:t>
            </a:r>
          </a:p>
          <a:p>
            <a:pPr algn="just"/>
            <a:endParaRPr lang="es-ES_tradnl" sz="1800" dirty="0" smtClean="0">
              <a:solidFill>
                <a:schemeClr val="tx1"/>
              </a:solidFill>
            </a:endParaRPr>
          </a:p>
          <a:p>
            <a:pPr algn="just"/>
            <a:r>
              <a:rPr lang="es-ES_tradnl" sz="1800" dirty="0" smtClean="0">
                <a:solidFill>
                  <a:schemeClr val="tx1"/>
                </a:solidFill>
              </a:rPr>
              <a:t>Es una organización social  autónoma, apartidara, laica, horizontal y democrática.</a:t>
            </a:r>
          </a:p>
          <a:p>
            <a:pPr algn="just"/>
            <a:endParaRPr lang="es-ES_tradnl" sz="1800" dirty="0" smtClean="0">
              <a:solidFill>
                <a:schemeClr val="tx1"/>
              </a:solidFill>
            </a:endParaRPr>
          </a:p>
          <a:p>
            <a:pPr algn="just"/>
            <a:r>
              <a:rPr lang="es-ES_tradnl" sz="1800" dirty="0" smtClean="0">
                <a:solidFill>
                  <a:schemeClr val="tx1"/>
                </a:solidFill>
              </a:rPr>
              <a:t>Está conformada por personas naturales las cuales participan de manera voluntaria para satisfacer las necesidades aspiraciones de la comunidad en materias de salud, idealmente, contar con representantes de otras organizaciones sociales del sector, ya que salud es inclusivo y tarea de todos.</a:t>
            </a:r>
          </a:p>
          <a:p>
            <a:pPr algn="just"/>
            <a:endParaRPr lang="es-ES_tradnl" sz="1800" dirty="0" smtClean="0">
              <a:solidFill>
                <a:schemeClr val="tx1"/>
              </a:solidFill>
            </a:endParaRPr>
          </a:p>
          <a:p>
            <a:pPr algn="just"/>
            <a:r>
              <a:rPr lang="es-ES_tradnl" sz="1800" dirty="0">
                <a:solidFill>
                  <a:schemeClr val="tx1"/>
                </a:solidFill>
              </a:rPr>
              <a:t>I</a:t>
            </a:r>
            <a:r>
              <a:rPr lang="es-ES_tradnl" sz="1800" dirty="0" smtClean="0">
                <a:solidFill>
                  <a:schemeClr val="tx1"/>
                </a:solidFill>
              </a:rPr>
              <a:t>nstancia asesora a la dirección del establecimiento y podrá realizar acciones de carácter informativo, propositivo, evaluativo , consultivo en relación a acciones en distintas materias vinculadas con la salud. </a:t>
            </a:r>
          </a:p>
          <a:p>
            <a:pPr algn="just"/>
            <a:endParaRPr lang="es-ES_tradnl" sz="1800" dirty="0" smtClean="0">
              <a:solidFill>
                <a:schemeClr val="accent1"/>
              </a:solidFill>
            </a:endParaRPr>
          </a:p>
          <a:p>
            <a:pPr marL="0" indent="0" algn="just">
              <a:buFont typeface="Arial" pitchFamily="34" charset="0"/>
              <a:buNone/>
            </a:pPr>
            <a:r>
              <a:rPr lang="es-ES_tradnl" sz="1800" b="1" dirty="0" smtClean="0">
                <a:solidFill>
                  <a:schemeClr val="tx1"/>
                </a:solidFill>
              </a:rPr>
              <a:t>                                     </a:t>
            </a:r>
            <a:endParaRPr lang="es-CL" sz="1800" dirty="0">
              <a:solidFill>
                <a:schemeClr val="tx1"/>
              </a:solidFill>
            </a:endParaRPr>
          </a:p>
        </p:txBody>
      </p:sp>
      <p:sp>
        <p:nvSpPr>
          <p:cNvPr id="3" name="1 Título"/>
          <p:cNvSpPr txBox="1">
            <a:spLocks/>
          </p:cNvSpPr>
          <p:nvPr/>
        </p:nvSpPr>
        <p:spPr>
          <a:xfrm>
            <a:off x="0" y="334256"/>
            <a:ext cx="8157593" cy="1513578"/>
          </a:xfrm>
          <a:prstGeom prst="rect">
            <a:avLst/>
          </a:prstGeom>
        </p:spPr>
        <p:txBody>
          <a:bodyPr>
            <a:normAutofit/>
          </a:bodyPr>
          <a:lstStyle>
            <a:lvl1pPr algn="l" defTabSz="457200" rtl="0" eaLnBrk="0" fontAlgn="base" hangingPunct="0">
              <a:spcBef>
                <a:spcPct val="0"/>
              </a:spcBef>
              <a:spcAft>
                <a:spcPct val="0"/>
              </a:spcAft>
              <a:defRPr sz="2400" kern="1200">
                <a:solidFill>
                  <a:srgbClr val="006CB7"/>
                </a:solidFill>
                <a:latin typeface="Verdana"/>
                <a:ea typeface="ヒラギノ角ゴ Pro W3" charset="-128"/>
                <a:cs typeface="Verdana"/>
              </a:defRPr>
            </a:lvl1pPr>
            <a:lvl2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2pPr>
            <a:lvl3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3pPr>
            <a:lvl4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4pPr>
            <a:lvl5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5pPr>
            <a:lvl6pPr marL="457200" algn="l" defTabSz="457200" rtl="0" fontAlgn="base">
              <a:spcBef>
                <a:spcPct val="0"/>
              </a:spcBef>
              <a:spcAft>
                <a:spcPct val="0"/>
              </a:spcAft>
              <a:defRPr sz="2400">
                <a:solidFill>
                  <a:srgbClr val="006CB7"/>
                </a:solidFill>
                <a:latin typeface="Verdana" charset="0"/>
                <a:ea typeface="ヒラギノ角ゴ Pro W3" charset="-128"/>
              </a:defRPr>
            </a:lvl6pPr>
            <a:lvl7pPr marL="914400" algn="l" defTabSz="457200" rtl="0" fontAlgn="base">
              <a:spcBef>
                <a:spcPct val="0"/>
              </a:spcBef>
              <a:spcAft>
                <a:spcPct val="0"/>
              </a:spcAft>
              <a:defRPr sz="2400">
                <a:solidFill>
                  <a:srgbClr val="006CB7"/>
                </a:solidFill>
                <a:latin typeface="Verdana" charset="0"/>
                <a:ea typeface="ヒラギノ角ゴ Pro W3" charset="-128"/>
              </a:defRPr>
            </a:lvl7pPr>
            <a:lvl8pPr marL="1371600" algn="l" defTabSz="457200" rtl="0" fontAlgn="base">
              <a:spcBef>
                <a:spcPct val="0"/>
              </a:spcBef>
              <a:spcAft>
                <a:spcPct val="0"/>
              </a:spcAft>
              <a:defRPr sz="2400">
                <a:solidFill>
                  <a:srgbClr val="006CB7"/>
                </a:solidFill>
                <a:latin typeface="Verdana" charset="0"/>
                <a:ea typeface="ヒラギノ角ゴ Pro W3" charset="-128"/>
              </a:defRPr>
            </a:lvl8pPr>
            <a:lvl9pPr marL="1828800" algn="l" defTabSz="457200" rtl="0" fontAlgn="base">
              <a:spcBef>
                <a:spcPct val="0"/>
              </a:spcBef>
              <a:spcAft>
                <a:spcPct val="0"/>
              </a:spcAft>
              <a:defRPr sz="2400">
                <a:solidFill>
                  <a:srgbClr val="006CB7"/>
                </a:solidFill>
                <a:latin typeface="Verdana" charset="0"/>
                <a:ea typeface="ヒラギノ角ゴ Pro W3" charset="-128"/>
              </a:defRPr>
            </a:lvl9pPr>
          </a:lstStyle>
          <a:p>
            <a:pPr algn="ctr"/>
            <a:r>
              <a:rPr lang="es-ES_tradnl" sz="2000" b="1" dirty="0" smtClean="0">
                <a:solidFill>
                  <a:schemeClr val="accent1"/>
                </a:solidFill>
              </a:rPr>
              <a:t>¿Qué es un Consejo </a:t>
            </a:r>
            <a:r>
              <a:rPr lang="es-ES_tradnl" sz="2000" b="1" dirty="0">
                <a:solidFill>
                  <a:schemeClr val="accent1"/>
                </a:solidFill>
              </a:rPr>
              <a:t>C</a:t>
            </a:r>
            <a:r>
              <a:rPr lang="es-ES_tradnl" sz="2000" b="1" dirty="0" smtClean="0">
                <a:solidFill>
                  <a:schemeClr val="accent1"/>
                </a:solidFill>
              </a:rPr>
              <a:t>onsultivo?</a:t>
            </a:r>
            <a:endParaRPr lang="es-CL" sz="2000" b="1" dirty="0">
              <a:solidFill>
                <a:schemeClr val="accent1"/>
              </a:solidFill>
            </a:endParaRPr>
          </a:p>
        </p:txBody>
      </p:sp>
    </p:spTree>
    <p:extLst>
      <p:ext uri="{BB962C8B-B14F-4D97-AF65-F5344CB8AC3E}">
        <p14:creationId xmlns:p14="http://schemas.microsoft.com/office/powerpoint/2010/main" val="1133290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5 Marcador de número de diapositiva"/>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E21E33-84AC-4754-9ED8-CFE78B226201}" type="slidenum">
              <a:rPr lang="es-ES" altLang="es-CL" sz="1400" smtClean="0"/>
              <a:pPr>
                <a:spcBef>
                  <a:spcPct val="0"/>
                </a:spcBef>
                <a:buFontTx/>
                <a:buNone/>
              </a:pPr>
              <a:t>11</a:t>
            </a:fld>
            <a:endParaRPr lang="es-ES" altLang="es-CL" sz="1400" smtClean="0"/>
          </a:p>
        </p:txBody>
      </p:sp>
      <p:sp>
        <p:nvSpPr>
          <p:cNvPr id="40963" name="Rectangle 2"/>
          <p:cNvSpPr>
            <a:spLocks noGrp="1" noChangeArrowheads="1"/>
          </p:cNvSpPr>
          <p:nvPr>
            <p:ph type="title"/>
          </p:nvPr>
        </p:nvSpPr>
        <p:spPr>
          <a:xfrm>
            <a:off x="411955" y="315686"/>
            <a:ext cx="7772401" cy="612774"/>
          </a:xfrm>
        </p:spPr>
        <p:txBody>
          <a:bodyPr>
            <a:noAutofit/>
          </a:bodyPr>
          <a:lstStyle/>
          <a:p>
            <a:pPr eaLnBrk="1" hangingPunct="1"/>
            <a:r>
              <a:rPr lang="es-MX" altLang="es-CL" sz="2400" dirty="0" smtClean="0">
                <a:solidFill>
                  <a:srgbClr val="C00000"/>
                </a:solidFill>
              </a:rPr>
              <a:t>En síntesis a modo muy simple la participación permite básicamente:</a:t>
            </a:r>
            <a:endParaRPr lang="es-ES" altLang="es-CL" sz="2400" dirty="0" smtClean="0">
              <a:solidFill>
                <a:srgbClr val="C00000"/>
              </a:solidFill>
            </a:endParaRPr>
          </a:p>
        </p:txBody>
      </p:sp>
      <p:sp>
        <p:nvSpPr>
          <p:cNvPr id="40964" name="Rectangle 3"/>
          <p:cNvSpPr>
            <a:spLocks noGrp="1" noChangeArrowheads="1"/>
          </p:cNvSpPr>
          <p:nvPr>
            <p:ph type="body" idx="1"/>
          </p:nvPr>
        </p:nvSpPr>
        <p:spPr>
          <a:xfrm>
            <a:off x="411955" y="928462"/>
            <a:ext cx="7921554" cy="2833048"/>
          </a:xfrm>
          <a:solidFill>
            <a:schemeClr val="accent1">
              <a:lumMod val="20000"/>
              <a:lumOff val="8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algn="just"/>
            <a:r>
              <a:rPr lang="es-MX" altLang="es-CL" sz="2000" dirty="0" smtClean="0"/>
              <a:t>Principales </a:t>
            </a:r>
            <a:r>
              <a:rPr lang="es-MX" altLang="es-CL" sz="2000" dirty="0" smtClean="0"/>
              <a:t>problemas de salud.</a:t>
            </a:r>
          </a:p>
          <a:p>
            <a:pPr algn="just" eaLnBrk="1" hangingPunct="1">
              <a:lnSpc>
                <a:spcPct val="90000"/>
              </a:lnSpc>
            </a:pPr>
            <a:r>
              <a:rPr lang="es-MX" altLang="es-CL" sz="2000" dirty="0" smtClean="0"/>
              <a:t>Problemas más urgentes y sentidos.</a:t>
            </a:r>
          </a:p>
          <a:p>
            <a:pPr algn="just" eaLnBrk="1" hangingPunct="1">
              <a:lnSpc>
                <a:spcPct val="90000"/>
              </a:lnSpc>
            </a:pPr>
            <a:r>
              <a:rPr lang="es-MX" altLang="es-CL" sz="2000" dirty="0" smtClean="0"/>
              <a:t>Recursos disponibles o potenciales.</a:t>
            </a:r>
          </a:p>
          <a:p>
            <a:pPr algn="just" eaLnBrk="1" hangingPunct="1">
              <a:lnSpc>
                <a:spcPct val="90000"/>
              </a:lnSpc>
            </a:pPr>
            <a:r>
              <a:rPr lang="es-MX" altLang="es-CL" sz="2000" dirty="0" smtClean="0"/>
              <a:t>Personas interesadas en trabajar colectivamente para resolver los problemas.</a:t>
            </a:r>
          </a:p>
          <a:p>
            <a:pPr algn="just" eaLnBrk="1" hangingPunct="1">
              <a:lnSpc>
                <a:spcPct val="90000"/>
              </a:lnSpc>
            </a:pPr>
            <a:r>
              <a:rPr lang="es-MX" altLang="es-CL" sz="2000" dirty="0" smtClean="0"/>
              <a:t>Grupo conformados por diversidad de características de sus integrantes.</a:t>
            </a:r>
          </a:p>
          <a:p>
            <a:pPr algn="just" eaLnBrk="1" hangingPunct="1">
              <a:lnSpc>
                <a:spcPct val="90000"/>
              </a:lnSpc>
            </a:pPr>
            <a:r>
              <a:rPr lang="es-MX" altLang="es-CL" sz="2000" dirty="0" smtClean="0"/>
              <a:t>Difusión del trabajo realizado.</a:t>
            </a:r>
            <a:endParaRPr lang="es-ES" altLang="es-CL" sz="2000" dirty="0" smtClean="0"/>
          </a:p>
        </p:txBody>
      </p:sp>
      <p:sp>
        <p:nvSpPr>
          <p:cNvPr id="2" name="Rectángulo 1"/>
          <p:cNvSpPr/>
          <p:nvPr/>
        </p:nvSpPr>
        <p:spPr>
          <a:xfrm>
            <a:off x="581891" y="4104409"/>
            <a:ext cx="8104909" cy="221599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s-CL" b="1" dirty="0">
                <a:solidFill>
                  <a:schemeClr val="accent5">
                    <a:lumMod val="50000"/>
                  </a:schemeClr>
                </a:solidFill>
              </a:rPr>
              <a:t>En síntesis “la participación requiere, por una parte, que el sector público tenga la apertura, genere la información y establezca espacios y mecanismos que acojan las preocupaciones, necesidades y propuestas provenientes de la ciudadanía…validar las </a:t>
            </a:r>
            <a:r>
              <a:rPr lang="es-CL" b="1" dirty="0" smtClean="0">
                <a:solidFill>
                  <a:schemeClr val="accent5">
                    <a:lumMod val="50000"/>
                  </a:schemeClr>
                </a:solidFill>
              </a:rPr>
              <a:t>organizaciones…</a:t>
            </a:r>
          </a:p>
          <a:p>
            <a:r>
              <a:rPr lang="es-CL" sz="2400" b="1" dirty="0" smtClean="0">
                <a:solidFill>
                  <a:schemeClr val="accent5">
                    <a:lumMod val="50000"/>
                  </a:schemeClr>
                </a:solidFill>
                <a:sym typeface="Wingdings" panose="05000000000000000000" pitchFamily="2" charset="2"/>
              </a:rPr>
              <a:t>                           </a:t>
            </a:r>
            <a:endParaRPr lang="es-CL" b="1" dirty="0">
              <a:solidFill>
                <a:schemeClr val="accent5">
                  <a:lumMod val="50000"/>
                </a:schemeClr>
              </a:solidFill>
            </a:endParaRPr>
          </a:p>
          <a:p>
            <a:r>
              <a:rPr lang="es-CL" sz="2400" b="1" dirty="0">
                <a:solidFill>
                  <a:srgbClr val="4472C4">
                    <a:lumMod val="50000"/>
                  </a:srgbClr>
                </a:solidFill>
                <a:sym typeface="Wingdings" panose="05000000000000000000" pitchFamily="2" charset="2"/>
              </a:rPr>
              <a:t> </a:t>
            </a:r>
            <a:r>
              <a:rPr lang="es-CL" b="1" dirty="0" smtClean="0">
                <a:solidFill>
                  <a:schemeClr val="accent5">
                    <a:lumMod val="50000"/>
                  </a:schemeClr>
                </a:solidFill>
              </a:rPr>
              <a:t>….</a:t>
            </a:r>
            <a:r>
              <a:rPr lang="es-CL" b="1" dirty="0">
                <a:solidFill>
                  <a:schemeClr val="accent5">
                    <a:lumMod val="50000"/>
                  </a:schemeClr>
                </a:solidFill>
              </a:rPr>
              <a:t>por otra parte, la participación necesita de una comunidad que se involucre , con organizaciones fuertes que representen toda su diversidad… ”</a:t>
            </a:r>
            <a:endParaRPr lang="es-CL" b="1" dirty="0">
              <a:solidFill>
                <a:schemeClr val="accent5">
                  <a:lumMod val="50000"/>
                </a:schemeClr>
              </a:solidFill>
            </a:endParaRPr>
          </a:p>
        </p:txBody>
      </p:sp>
    </p:spTree>
    <p:extLst>
      <p:ext uri="{BB962C8B-B14F-4D97-AF65-F5344CB8AC3E}">
        <p14:creationId xmlns:p14="http://schemas.microsoft.com/office/powerpoint/2010/main" val="3169636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8"/>
          </p:nvPr>
        </p:nvSpPr>
        <p:spPr>
          <a:xfrm>
            <a:off x="571500" y="1361208"/>
            <a:ext cx="6317673" cy="4790209"/>
          </a:xfrm>
        </p:spPr>
        <p:txBody>
          <a:bodyPr>
            <a:normAutofit fontScale="85000" lnSpcReduction="10000"/>
          </a:bodyPr>
          <a:lstStyle/>
          <a:p>
            <a:pPr algn="just"/>
            <a:r>
              <a:rPr lang="es-CL" sz="1800" dirty="0" smtClean="0">
                <a:sym typeface="Wingdings" panose="05000000000000000000" pitchFamily="2" charset="2"/>
              </a:rPr>
              <a:t></a:t>
            </a:r>
            <a:r>
              <a:rPr lang="es-CL" sz="1800" dirty="0" smtClean="0"/>
              <a:t>Mejorar </a:t>
            </a:r>
            <a:r>
              <a:rPr lang="es-CL" sz="1800" dirty="0"/>
              <a:t>la satisfacción </a:t>
            </a:r>
            <a:r>
              <a:rPr lang="es-CL" sz="1800" dirty="0" smtClean="0"/>
              <a:t>usuaria </a:t>
            </a:r>
            <a:r>
              <a:rPr lang="es-CL" sz="1800" dirty="0"/>
              <a:t>en los establecimientos hospitalarios y de la atención primaria de </a:t>
            </a:r>
            <a:r>
              <a:rPr lang="es-CL" sz="1800" dirty="0" smtClean="0"/>
              <a:t>salud. </a:t>
            </a:r>
            <a:endParaRPr lang="es-CL" sz="1800" dirty="0" smtClean="0"/>
          </a:p>
          <a:p>
            <a:pPr algn="just"/>
            <a:endParaRPr lang="es-CL" sz="1800" dirty="0" smtClean="0"/>
          </a:p>
          <a:p>
            <a:pPr algn="just"/>
            <a:r>
              <a:rPr lang="es-CL" sz="1800" dirty="0">
                <a:sym typeface="Wingdings" panose="05000000000000000000" pitchFamily="2" charset="2"/>
              </a:rPr>
              <a:t>La satisfacción usuaria, constituye una dimensión de calidad muy relevante siendo considerada como uno de los principios orientadores de la actual Política de Salud y se le define como: "El grado de cumplimiento por parte del sistema de salud respecto de las expectativas del usuario, en relación a los servicios que éste le ofrece". </a:t>
            </a:r>
            <a:endParaRPr lang="es-CL" sz="1800" dirty="0" smtClean="0">
              <a:sym typeface="Wingdings" panose="05000000000000000000" pitchFamily="2" charset="2"/>
            </a:endParaRPr>
          </a:p>
          <a:p>
            <a:pPr algn="just"/>
            <a:endParaRPr lang="es-CL" sz="1800" dirty="0">
              <a:sym typeface="Wingdings" panose="05000000000000000000" pitchFamily="2" charset="2"/>
            </a:endParaRPr>
          </a:p>
          <a:p>
            <a:pPr algn="just"/>
            <a:r>
              <a:rPr lang="es-CL" sz="1800" dirty="0" smtClean="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a:t>
            </a:r>
            <a:r>
              <a:rPr lang="es-CL" sz="1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 </a:t>
            </a:r>
            <a: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rPr>
              <a:t>calidad en la atención médica debiera garantizar atención  de salud accesible y equitativa con profesionales óptimos y teniendo en cuenta los recursos disponibles, logrando la satisfacción del usuario con la atención recibida. </a:t>
            </a:r>
            <a:endParaRPr lang="es-CL" sz="1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s-CL" sz="1800" dirty="0" smtClean="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Básico </a:t>
            </a:r>
            <a: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comprender la existencia de “</a:t>
            </a:r>
            <a: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rPr>
              <a:t>elemento subjetivo”: la satisfacción, que representa la vivencia subjetiva derivada del cumplimiento o incumplimiento de las expectativas que tiene un sujeto con respecto a algo.</a:t>
            </a:r>
            <a:br>
              <a:rPr lang="es-CL" sz="18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s-CL" sz="16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es-CL" sz="1600" dirty="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es-CL" dirty="0"/>
          </a:p>
        </p:txBody>
      </p:sp>
      <p:sp>
        <p:nvSpPr>
          <p:cNvPr id="3" name="Marcador de contenido 2"/>
          <p:cNvSpPr>
            <a:spLocks noGrp="1"/>
          </p:cNvSpPr>
          <p:nvPr>
            <p:ph sz="quarter" idx="12"/>
          </p:nvPr>
        </p:nvSpPr>
        <p:spPr>
          <a:xfrm>
            <a:off x="353291" y="561109"/>
            <a:ext cx="8499764" cy="613063"/>
          </a:xfrm>
        </p:spPr>
        <p:txBody>
          <a:bodyPr>
            <a:normAutofit/>
          </a:bodyPr>
          <a:lstStyle/>
          <a:p>
            <a:r>
              <a:rPr lang="es-CL" dirty="0" smtClean="0"/>
              <a:t>FORTALECIMIENTO DE LA </a:t>
            </a:r>
            <a:r>
              <a:rPr lang="es-CL" dirty="0" smtClean="0"/>
              <a:t>SATISFACCION USUARIA </a:t>
            </a:r>
            <a:endParaRPr lang="es-CL" dirty="0"/>
          </a:p>
        </p:txBody>
      </p:sp>
      <p:pic>
        <p:nvPicPr>
          <p:cNvPr id="4" name="Imagen 3"/>
          <p:cNvPicPr>
            <a:picLocks noChangeAspect="1"/>
          </p:cNvPicPr>
          <p:nvPr/>
        </p:nvPicPr>
        <p:blipFill>
          <a:blip r:embed="rId2"/>
          <a:stretch>
            <a:fillRect/>
          </a:stretch>
        </p:blipFill>
        <p:spPr>
          <a:xfrm>
            <a:off x="6816436" y="2057401"/>
            <a:ext cx="2036619" cy="3050620"/>
          </a:xfrm>
          <a:prstGeom prst="rect">
            <a:avLst/>
          </a:prstGeom>
        </p:spPr>
      </p:pic>
    </p:spTree>
    <p:extLst>
      <p:ext uri="{BB962C8B-B14F-4D97-AF65-F5344CB8AC3E}">
        <p14:creationId xmlns:p14="http://schemas.microsoft.com/office/powerpoint/2010/main" val="2295038847"/>
      </p:ext>
    </p:extLst>
  </p:cSld>
  <p:clrMapOvr>
    <a:masterClrMapping/>
  </p:clrMapOvr>
  <p:transition spd="med" advClick="0" advTm="2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27364" y="301335"/>
            <a:ext cx="7408718" cy="4426528"/>
          </a:xfrm>
        </p:spPr>
        <p:txBody>
          <a:bodyPr>
            <a:normAutofit fontScale="90000"/>
          </a:bodyPr>
          <a:lstStyle/>
          <a:p>
            <a:pPr algn="l"/>
            <a:r>
              <a:rPr lang="es-CL" sz="1600" dirty="0">
                <a:latin typeface="Verdana" panose="020B0604030504040204" pitchFamily="34" charset="0"/>
                <a:ea typeface="Verdana" panose="020B0604030504040204" pitchFamily="34" charset="0"/>
                <a:cs typeface="Verdana" panose="020B0604030504040204" pitchFamily="34" charset="0"/>
              </a:rPr>
              <a:t>Si se quiere ofrecer servicios de mayor </a:t>
            </a:r>
            <a:r>
              <a:rPr lang="es-CL" sz="1600" dirty="0">
                <a:solidFill>
                  <a:srgbClr val="C00000"/>
                </a:solidFill>
                <a:latin typeface="Verdana" panose="020B0604030504040204" pitchFamily="34" charset="0"/>
                <a:ea typeface="Verdana" panose="020B0604030504040204" pitchFamily="34" charset="0"/>
                <a:cs typeface="Verdana" panose="020B0604030504040204" pitchFamily="34" charset="0"/>
              </a:rPr>
              <a:t>calidad</a:t>
            </a:r>
            <a:r>
              <a:rPr lang="es-CL" sz="1600" dirty="0">
                <a:latin typeface="Verdana" panose="020B0604030504040204" pitchFamily="34" charset="0"/>
                <a:ea typeface="Verdana" panose="020B0604030504040204" pitchFamily="34" charset="0"/>
                <a:cs typeface="Verdana" panose="020B0604030504040204" pitchFamily="34" charset="0"/>
              </a:rPr>
              <a:t> e instituciones de excelencia, entonces, la evaluación de la satisfacción en los usuarios, se convierte en una tarea permanente y dinámica que aporta datos de cómo estamos y que falta para llegar a cumplir las expectativas.</a:t>
            </a:r>
            <a:br>
              <a:rPr lang="es-CL" sz="1600" dirty="0">
                <a:latin typeface="Verdana" panose="020B0604030504040204" pitchFamily="34" charset="0"/>
                <a:ea typeface="Verdana" panose="020B0604030504040204" pitchFamily="34" charset="0"/>
                <a:cs typeface="Verdana" panose="020B0604030504040204" pitchFamily="34" charset="0"/>
              </a:rPr>
            </a:br>
            <a:r>
              <a:rPr lang="es-CL" sz="1600" dirty="0"/>
              <a:t/>
            </a:r>
            <a:br>
              <a:rPr lang="es-CL" sz="1600" dirty="0"/>
            </a:br>
            <a:r>
              <a:rPr lang="es-C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r>
            <a:br>
              <a:rPr lang="es-C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a:t>
            </a:r>
            <a:r>
              <a:rPr lang="es-CL" sz="1600" dirty="0" smtClean="0">
                <a:solidFill>
                  <a:srgbClr val="0070C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  calidad de </a:t>
            </a:r>
            <a:r>
              <a:rPr lang="es-CL" sz="1600" dirty="0">
                <a:solidFill>
                  <a:schemeClr val="tx1"/>
                </a:solidFill>
                <a:latin typeface="Verdana" panose="020B0604030504040204" pitchFamily="34" charset="0"/>
                <a:ea typeface="Verdana" panose="020B0604030504040204" pitchFamily="34" charset="0"/>
                <a:cs typeface="Verdana" panose="020B0604030504040204" pitchFamily="34" charset="0"/>
              </a:rPr>
              <a:t>atención en salud depende </a:t>
            </a:r>
            <a:r>
              <a:rPr lang="es-CL" sz="1600" b="1" dirty="0">
                <a:solidFill>
                  <a:schemeClr val="tx1"/>
                </a:solidFill>
                <a:latin typeface="Verdana" panose="020B0604030504040204" pitchFamily="34" charset="0"/>
                <a:ea typeface="Verdana" panose="020B0604030504040204" pitchFamily="34" charset="0"/>
                <a:cs typeface="Verdana" panose="020B0604030504040204" pitchFamily="34" charset="0"/>
              </a:rPr>
              <a:t>no sólo </a:t>
            </a:r>
            <a:r>
              <a:rPr lang="es-CL" sz="1600" dirty="0">
                <a:solidFill>
                  <a:schemeClr val="tx1"/>
                </a:solidFill>
                <a:latin typeface="Verdana" panose="020B0604030504040204" pitchFamily="34" charset="0"/>
                <a:ea typeface="Verdana" panose="020B0604030504040204" pitchFamily="34" charset="0"/>
                <a:cs typeface="Verdana" panose="020B0604030504040204" pitchFamily="34" charset="0"/>
              </a:rPr>
              <a:t>de </a:t>
            </a:r>
            <a:r>
              <a:rPr lang="es-CL" sz="1600" b="1" dirty="0">
                <a:solidFill>
                  <a:srgbClr val="800000"/>
                </a:solidFill>
                <a:latin typeface="Verdana" panose="020B0604030504040204" pitchFamily="34" charset="0"/>
                <a:ea typeface="Verdana" panose="020B0604030504040204" pitchFamily="34" charset="0"/>
                <a:cs typeface="Verdana" panose="020B0604030504040204" pitchFamily="34" charset="0"/>
              </a:rPr>
              <a:t>la capacidad resolutiva, la oferta de servicios, calidad técnica de los profesionales</a:t>
            </a:r>
            <a:r>
              <a:rPr lang="es-C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entre otros </a:t>
            </a:r>
            <a: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factores…</a:t>
            </a:r>
            <a:b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a:r>
            <a:b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…sino </a:t>
            </a:r>
            <a:r>
              <a:rPr lang="es-C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también de aspectos no “médicos” vinculados a la </a:t>
            </a:r>
            <a: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atención:</a:t>
            </a:r>
            <a:br>
              <a:rPr lang="es-CL" sz="1600" dirty="0"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latin typeface="Verdana" panose="020B0604030504040204" pitchFamily="34" charset="0"/>
                <a:ea typeface="Verdana" panose="020B0604030504040204" pitchFamily="34" charset="0"/>
                <a:cs typeface="Verdana" panose="020B0604030504040204" pitchFamily="34" charset="0"/>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la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relación entre usuario(as) y el equipo de salud,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r>
            <a:b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tiempos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de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espera</a:t>
            </a:r>
            <a:b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acceso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 la información,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r>
            <a:b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trato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digno y respetuoso al usuario(a</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b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infraestructura adecuada a necesidades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expectativas  de </a:t>
            </a: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los y las usuarias. </a:t>
            </a:r>
            <a: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r>
            <a:br>
              <a:rPr lang="es-CL" sz="1600"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r>
            <a:br>
              <a:rPr lang="es-CL"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endParaRPr lang="es-CL"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Imagen 3" descr="Resultado de imagen para satisfaccion imagenes"/>
          <p:cNvPicPr/>
          <p:nvPr/>
        </p:nvPicPr>
        <p:blipFill rotWithShape="1">
          <a:blip r:embed="rId2">
            <a:extLst>
              <a:ext uri="{28A0092B-C50C-407E-A947-70E740481C1C}">
                <a14:useLocalDpi xmlns:a14="http://schemas.microsoft.com/office/drawing/2010/main" val="0"/>
              </a:ext>
            </a:extLst>
          </a:blip>
          <a:srcRect l="3395" t="23311" r="4944" b="6756"/>
          <a:stretch/>
        </p:blipFill>
        <p:spPr bwMode="auto">
          <a:xfrm>
            <a:off x="883227" y="4010891"/>
            <a:ext cx="7419109" cy="26769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34539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064" y="371335"/>
            <a:ext cx="7661179" cy="900311"/>
          </a:xfrm>
        </p:spPr>
        <p:txBody>
          <a:bodyPr>
            <a:normAutofit/>
          </a:bodyPr>
          <a:lstStyle/>
          <a:p>
            <a:r>
              <a:rPr lang="es-CL" sz="1600" dirty="0">
                <a:solidFill>
                  <a:srgbClr val="0070C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La satisfacción usuaria en salud es parte del concepto de </a:t>
            </a:r>
            <a:r>
              <a:rPr lang="es-CL" sz="1600" dirty="0">
                <a:solidFill>
                  <a:srgbClr val="0070C0"/>
                </a:solidFill>
                <a:latin typeface="Verdana" panose="020B0604030504040204" pitchFamily="34" charset="0"/>
                <a:ea typeface="Verdana" panose="020B0604030504040204" pitchFamily="34" charset="0"/>
                <a:cs typeface="Verdana" panose="020B0604030504040204" pitchFamily="34" charset="0"/>
              </a:rPr>
              <a:t> humanizar la asistencia y ofrecer servicios de mayor calidad. </a:t>
            </a:r>
            <a:br>
              <a:rPr lang="es-CL" sz="1600" dirty="0">
                <a:solidFill>
                  <a:srgbClr val="0070C0"/>
                </a:solidFill>
                <a:latin typeface="Verdana" panose="020B0604030504040204" pitchFamily="34" charset="0"/>
                <a:ea typeface="Verdana" panose="020B0604030504040204" pitchFamily="34" charset="0"/>
                <a:cs typeface="Verdana" panose="020B0604030504040204" pitchFamily="34" charset="0"/>
              </a:rPr>
            </a:br>
            <a:endParaRPr lang="es-CL" sz="1600" b="1" dirty="0">
              <a:solidFill>
                <a:srgbClr val="0070C0"/>
              </a:solidFill>
            </a:endParaRPr>
          </a:p>
        </p:txBody>
      </p:sp>
      <p:sp>
        <p:nvSpPr>
          <p:cNvPr id="3" name="Marcador de contenido 2"/>
          <p:cNvSpPr>
            <a:spLocks noGrp="1"/>
          </p:cNvSpPr>
          <p:nvPr>
            <p:ph idx="1"/>
          </p:nvPr>
        </p:nvSpPr>
        <p:spPr>
          <a:xfrm>
            <a:off x="613064" y="1059871"/>
            <a:ext cx="7790440" cy="5538355"/>
          </a:xfrm>
        </p:spPr>
        <p:txBody>
          <a:bodyPr/>
          <a:lstStyle/>
          <a:p>
            <a:pPr marL="0" indent="0" algn="just">
              <a:buNone/>
            </a:pPr>
            <a:endParaRPr lang="es-CL" sz="1600" b="1" dirty="0" smtClean="0">
              <a:solidFill>
                <a:srgbClr val="006CB7"/>
              </a:solidFill>
              <a:latin typeface="Verdana"/>
              <a:cs typeface="+mj-cs"/>
            </a:endParaRPr>
          </a:p>
          <a:p>
            <a:pPr algn="just"/>
            <a:r>
              <a:rPr lang="es-CL" sz="1600" b="1" dirty="0" smtClean="0">
                <a:solidFill>
                  <a:srgbClr val="006CB7"/>
                </a:solidFill>
                <a:latin typeface="+mj-lt"/>
                <a:cs typeface="+mj-cs"/>
              </a:rPr>
              <a:t>Humanizar</a:t>
            </a:r>
            <a:r>
              <a:rPr lang="es-CL" sz="1600" dirty="0">
                <a:solidFill>
                  <a:srgbClr val="006CB7"/>
                </a:solidFill>
                <a:latin typeface="+mj-lt"/>
                <a:cs typeface="+mj-cs"/>
              </a:rPr>
              <a:t> es un asunto ético, que tiene que ver con los valores que conducen nuestra conducta en el ámbito de la </a:t>
            </a:r>
            <a:r>
              <a:rPr lang="es-CL" sz="1600" b="1" dirty="0">
                <a:solidFill>
                  <a:srgbClr val="006CB7"/>
                </a:solidFill>
                <a:latin typeface="+mj-lt"/>
                <a:cs typeface="+mj-cs"/>
              </a:rPr>
              <a:t>salud</a:t>
            </a:r>
            <a:r>
              <a:rPr lang="es-CL" sz="1600" dirty="0">
                <a:solidFill>
                  <a:srgbClr val="006CB7"/>
                </a:solidFill>
                <a:latin typeface="+mj-lt"/>
                <a:cs typeface="+mj-cs"/>
              </a:rPr>
              <a:t>. Cuando los valores nos llevan a diseñar políticas, programas, </a:t>
            </a:r>
            <a:r>
              <a:rPr lang="es-CL" sz="1600" dirty="0" smtClean="0">
                <a:solidFill>
                  <a:srgbClr val="006CB7"/>
                </a:solidFill>
                <a:latin typeface="+mj-lt"/>
                <a:cs typeface="+mj-cs"/>
              </a:rPr>
              <a:t>a realizar </a:t>
            </a:r>
            <a:r>
              <a:rPr lang="es-CL" sz="1600" dirty="0">
                <a:solidFill>
                  <a:srgbClr val="006CB7"/>
                </a:solidFill>
                <a:latin typeface="+mj-lt"/>
                <a:cs typeface="+mj-cs"/>
              </a:rPr>
              <a:t>cuidados y velar por las relaciones asociadas con la dignidad de todo ser humano, hablamos de </a:t>
            </a:r>
            <a:r>
              <a:rPr lang="es-CL" sz="1600" b="1" dirty="0" smtClean="0">
                <a:solidFill>
                  <a:srgbClr val="006CB7"/>
                </a:solidFill>
                <a:latin typeface="+mj-lt"/>
                <a:cs typeface="+mj-cs"/>
              </a:rPr>
              <a:t>humanización</a:t>
            </a:r>
            <a:r>
              <a:rPr lang="es-CL" sz="1600" dirty="0" smtClean="0">
                <a:solidFill>
                  <a:srgbClr val="006CB7"/>
                </a:solidFill>
                <a:latin typeface="+mj-lt"/>
                <a:cs typeface="+mj-cs"/>
              </a:rPr>
              <a:t>…</a:t>
            </a:r>
            <a:r>
              <a:rPr lang="es-CL" sz="1600" dirty="0" smtClean="0">
                <a:solidFill>
                  <a:srgbClr val="006CB7"/>
                </a:solidFill>
                <a:latin typeface="+mj-lt"/>
                <a:cs typeface="+mj-cs"/>
                <a:sym typeface="Wingdings 3" panose="05040102010807070707" pitchFamily="18" charset="2"/>
              </a:rPr>
              <a:t></a:t>
            </a:r>
            <a:r>
              <a:rPr lang="es-CL" sz="1600" dirty="0">
                <a:solidFill>
                  <a:srgbClr val="006CB7"/>
                </a:solidFill>
                <a:latin typeface="+mj-lt"/>
                <a:cs typeface="+mj-cs"/>
                <a:sym typeface="Wingdings 3" panose="05040102010807070707" pitchFamily="18" charset="2"/>
              </a:rPr>
              <a:t> </a:t>
            </a:r>
            <a:r>
              <a:rPr lang="es-CL" sz="1600" b="1" dirty="0" smtClean="0">
                <a:solidFill>
                  <a:schemeClr val="tx1"/>
                </a:solidFill>
                <a:latin typeface="+mj-lt"/>
              </a:rPr>
              <a:t>Humanización </a:t>
            </a:r>
            <a:r>
              <a:rPr lang="es-CL" sz="1600" b="1" dirty="0">
                <a:solidFill>
                  <a:schemeClr val="tx1"/>
                </a:solidFill>
                <a:latin typeface="+mj-lt"/>
              </a:rPr>
              <a:t>de la </a:t>
            </a:r>
            <a:r>
              <a:rPr lang="es-CL" sz="1600" b="1" dirty="0" smtClean="0">
                <a:solidFill>
                  <a:schemeClr val="tx1"/>
                </a:solidFill>
                <a:latin typeface="+mj-lt"/>
              </a:rPr>
              <a:t>atención implica :</a:t>
            </a:r>
            <a:endParaRPr lang="es-CL" sz="1600" b="1" dirty="0">
              <a:solidFill>
                <a:schemeClr val="tx1"/>
              </a:solidFill>
              <a:latin typeface="+mj-lt"/>
            </a:endParaRPr>
          </a:p>
          <a:p>
            <a:pPr marL="0" indent="0">
              <a:buNone/>
            </a:pPr>
            <a:endParaRPr lang="es-CL" sz="1600" dirty="0" smtClean="0">
              <a:solidFill>
                <a:schemeClr val="tx1"/>
              </a:solidFill>
              <a:latin typeface="Calibri" panose="020F0502020204030204" pitchFamily="34" charset="0"/>
              <a:sym typeface="Wingdings" panose="05000000000000000000" pitchFamily="2" charset="2"/>
            </a:endParaRPr>
          </a:p>
          <a:p>
            <a:pPr marL="0" indent="0" algn="just">
              <a:buNone/>
            </a:pPr>
            <a:r>
              <a:rPr lang="es-CL" sz="1600" dirty="0" smtClean="0">
                <a:solidFill>
                  <a:schemeClr val="tx1"/>
                </a:solidFill>
                <a:latin typeface="+mj-lt"/>
                <a:sym typeface="Wingdings" panose="05000000000000000000" pitchFamily="2" charset="2"/>
              </a:rPr>
              <a:t> </a:t>
            </a:r>
            <a:r>
              <a:rPr lang="es-CL" sz="1600" dirty="0" smtClean="0">
                <a:solidFill>
                  <a:schemeClr val="tx1"/>
                </a:solidFill>
                <a:latin typeface="+mj-lt"/>
              </a:rPr>
              <a:t>preparar  </a:t>
            </a:r>
            <a:r>
              <a:rPr lang="es-CL" sz="1600" dirty="0">
                <a:solidFill>
                  <a:schemeClr val="tx1"/>
                </a:solidFill>
                <a:latin typeface="+mj-lt"/>
              </a:rPr>
              <a:t>profesionales en salud para la </a:t>
            </a:r>
            <a:r>
              <a:rPr lang="es-CL" sz="1600" dirty="0" smtClean="0">
                <a:solidFill>
                  <a:schemeClr val="tx1"/>
                </a:solidFill>
                <a:latin typeface="+mj-lt"/>
              </a:rPr>
              <a:t>concientización y </a:t>
            </a:r>
            <a:r>
              <a:rPr lang="es-CL" sz="1600" dirty="0">
                <a:solidFill>
                  <a:schemeClr val="tx1"/>
                </a:solidFill>
                <a:latin typeface="+mj-lt"/>
              </a:rPr>
              <a:t>sensibilización con respecto a la atención de los usuarios, que debe realizarse en el contexto de la ética y los </a:t>
            </a:r>
            <a:r>
              <a:rPr lang="es-CL" sz="1600" dirty="0" smtClean="0">
                <a:solidFill>
                  <a:schemeClr val="tx1"/>
                </a:solidFill>
                <a:latin typeface="+mj-lt"/>
              </a:rPr>
              <a:t>valores; </a:t>
            </a:r>
            <a:r>
              <a:rPr lang="es-CL" sz="1600" dirty="0">
                <a:solidFill>
                  <a:schemeClr val="tx1"/>
                </a:solidFill>
                <a:latin typeface="+mj-lt"/>
              </a:rPr>
              <a:t>de este modo se pretende </a:t>
            </a:r>
            <a:r>
              <a:rPr lang="es-CL" sz="1600" dirty="0" smtClean="0">
                <a:solidFill>
                  <a:schemeClr val="tx1"/>
                </a:solidFill>
                <a:latin typeface="+mj-lt"/>
              </a:rPr>
              <a:t>otorgar una atención que considere  necesidades </a:t>
            </a:r>
            <a:r>
              <a:rPr lang="es-CL" sz="1600" dirty="0">
                <a:solidFill>
                  <a:schemeClr val="tx1"/>
                </a:solidFill>
                <a:latin typeface="+mj-lt"/>
              </a:rPr>
              <a:t>a nivel físico, emocional, intelectual y social</a:t>
            </a:r>
            <a:r>
              <a:rPr lang="es-CL" sz="1600" dirty="0" smtClean="0">
                <a:solidFill>
                  <a:schemeClr val="tx1"/>
                </a:solidFill>
                <a:latin typeface="+mj-lt"/>
              </a:rPr>
              <a:t>.</a:t>
            </a:r>
          </a:p>
          <a:p>
            <a:pPr marL="0" indent="0" algn="just">
              <a:buNone/>
            </a:pPr>
            <a:endParaRPr lang="es-CL" sz="1600" dirty="0" smtClean="0">
              <a:solidFill>
                <a:schemeClr val="tx1"/>
              </a:solidFill>
              <a:latin typeface="+mj-lt"/>
              <a:sym typeface="Wingdings" panose="05000000000000000000" pitchFamily="2" charset="2"/>
            </a:endParaRPr>
          </a:p>
          <a:p>
            <a:pPr marL="0" indent="0" algn="just">
              <a:buNone/>
            </a:pPr>
            <a:r>
              <a:rPr lang="es-CL" sz="1600" dirty="0" smtClean="0">
                <a:solidFill>
                  <a:schemeClr val="tx1"/>
                </a:solidFill>
                <a:latin typeface="+mj-lt"/>
                <a:sym typeface="Wingdings" panose="05000000000000000000" pitchFamily="2" charset="2"/>
              </a:rPr>
              <a:t>Crear </a:t>
            </a:r>
            <a:r>
              <a:rPr lang="es-CL" sz="1600" dirty="0">
                <a:solidFill>
                  <a:schemeClr val="tx1"/>
                </a:solidFill>
                <a:latin typeface="+mj-lt"/>
                <a:sym typeface="Wingdings" panose="05000000000000000000" pitchFamily="2" charset="2"/>
              </a:rPr>
              <a:t>conciencia que la atención en salud ubica  al usuario y a su familia en una situación de incertidumbre que le genera la angustia asociada con varios factores tales como el pronóstico de su enfermedad, la separación  de su entorno familiar, laboral y </a:t>
            </a:r>
            <a:r>
              <a:rPr lang="es-CL" sz="1600" dirty="0" smtClean="0">
                <a:solidFill>
                  <a:schemeClr val="tx1"/>
                </a:solidFill>
                <a:latin typeface="+mj-lt"/>
                <a:sym typeface="Wingdings" panose="05000000000000000000" pitchFamily="2" charset="2"/>
              </a:rPr>
              <a:t>social</a:t>
            </a:r>
          </a:p>
          <a:p>
            <a:pPr marL="0" indent="0">
              <a:buNone/>
            </a:pPr>
            <a:endParaRPr lang="es-CL" sz="1600" dirty="0" smtClean="0">
              <a:solidFill>
                <a:schemeClr val="tx1"/>
              </a:solidFill>
              <a:latin typeface="Calibri" panose="020F0502020204030204" pitchFamily="34" charset="0"/>
              <a:sym typeface="Wingdings" panose="05000000000000000000" pitchFamily="2" charset="2"/>
            </a:endParaRPr>
          </a:p>
        </p:txBody>
      </p:sp>
      <p:pic>
        <p:nvPicPr>
          <p:cNvPr id="6" name="Imagen 5"/>
          <p:cNvPicPr>
            <a:picLocks noChangeAspect="1"/>
          </p:cNvPicPr>
          <p:nvPr/>
        </p:nvPicPr>
        <p:blipFill>
          <a:blip r:embed="rId2"/>
          <a:stretch>
            <a:fillRect/>
          </a:stretch>
        </p:blipFill>
        <p:spPr>
          <a:xfrm>
            <a:off x="3370480" y="5295514"/>
            <a:ext cx="2275608" cy="1166639"/>
          </a:xfrm>
          <a:prstGeom prst="rect">
            <a:avLst/>
          </a:prstGeom>
        </p:spPr>
      </p:pic>
    </p:spTree>
    <p:extLst>
      <p:ext uri="{BB962C8B-B14F-4D97-AF65-F5344CB8AC3E}">
        <p14:creationId xmlns:p14="http://schemas.microsoft.com/office/powerpoint/2010/main" val="28623095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318" y="241445"/>
            <a:ext cx="8025238" cy="4525962"/>
          </a:xfrm>
        </p:spPr>
        <p:txBody>
          <a:bodyPr/>
          <a:lstStyle/>
          <a:p>
            <a:pPr marL="0" indent="0" algn="just">
              <a:buNone/>
            </a:pPr>
            <a:endParaRPr lang="es-CL" b="1" dirty="0" smtClean="0">
              <a:sym typeface="Wingdings" panose="05000000000000000000" pitchFamily="2" charset="2"/>
            </a:endParaRPr>
          </a:p>
          <a:p>
            <a:pPr marL="0" indent="0" algn="just">
              <a:buNone/>
            </a:pPr>
            <a:r>
              <a:rPr lang="es-CL" sz="1400" b="1" dirty="0" smtClean="0">
                <a:latin typeface="+mj-lt"/>
                <a:sym typeface="Wingdings" panose="05000000000000000000" pitchFamily="2" charset="2"/>
              </a:rPr>
              <a:t></a:t>
            </a:r>
            <a:r>
              <a:rPr lang="es-CL" sz="1400" b="1" dirty="0" smtClean="0">
                <a:latin typeface="+mj-lt"/>
              </a:rPr>
              <a:t> </a:t>
            </a:r>
            <a:r>
              <a:rPr lang="es-CL" sz="1600" dirty="0">
                <a:solidFill>
                  <a:schemeClr val="tx1"/>
                </a:solidFill>
                <a:latin typeface="+mj-lt"/>
              </a:rPr>
              <a:t>El efecto humanizante de la buena educación: significa llamar al otro por su nombre, darle la importancia y el respeto que se merece, informarle oportuna y adecuadamente de su estado para que tome las decisiones pertinentes. </a:t>
            </a:r>
          </a:p>
          <a:p>
            <a:pPr marL="0" indent="0" algn="just">
              <a:buNone/>
            </a:pPr>
            <a:endParaRPr lang="es-CL" sz="1600" dirty="0" smtClean="0">
              <a:solidFill>
                <a:schemeClr val="tx1"/>
              </a:solidFill>
              <a:latin typeface="+mj-lt"/>
              <a:sym typeface="Wingdings" panose="05000000000000000000" pitchFamily="2" charset="2"/>
            </a:endParaRPr>
          </a:p>
          <a:p>
            <a:pPr algn="just">
              <a:buFont typeface="Wingdings" panose="05000000000000000000" pitchFamily="2" charset="2"/>
              <a:buChar char="Ä"/>
            </a:pPr>
            <a:r>
              <a:rPr lang="es-CL" sz="1600" dirty="0" smtClean="0">
                <a:solidFill>
                  <a:schemeClr val="tx1"/>
                </a:solidFill>
                <a:latin typeface="+mj-lt"/>
              </a:rPr>
              <a:t>Es </a:t>
            </a:r>
            <a:r>
              <a:rPr lang="es-CL" sz="1600" dirty="0">
                <a:solidFill>
                  <a:schemeClr val="tx1"/>
                </a:solidFill>
                <a:latin typeface="+mj-lt"/>
              </a:rPr>
              <a:t>ser detallista, intuitivo, compasivo, afectivo</a:t>
            </a:r>
            <a:r>
              <a:rPr lang="es-CL" sz="1600" dirty="0" smtClean="0">
                <a:solidFill>
                  <a:schemeClr val="tx1"/>
                </a:solidFill>
                <a:latin typeface="+mj-lt"/>
              </a:rPr>
              <a:t>...</a:t>
            </a:r>
          </a:p>
          <a:p>
            <a:pPr algn="just">
              <a:buFont typeface="Wingdings" panose="05000000000000000000" pitchFamily="2" charset="2"/>
              <a:buChar char="Ä"/>
            </a:pPr>
            <a:endParaRPr lang="es-CL" sz="1600" dirty="0">
              <a:solidFill>
                <a:schemeClr val="tx1"/>
              </a:solidFill>
              <a:latin typeface="+mj-lt"/>
            </a:endParaRPr>
          </a:p>
          <a:p>
            <a:pPr marL="0" indent="0" algn="just">
              <a:buNone/>
            </a:pPr>
            <a:r>
              <a:rPr lang="es-CL" sz="1600" b="1" dirty="0" smtClean="0">
                <a:solidFill>
                  <a:schemeClr val="tx1"/>
                </a:solidFill>
              </a:rPr>
              <a:t>POR LO TANTO NO OLVIDAR…</a:t>
            </a:r>
          </a:p>
          <a:p>
            <a:pPr marL="0" indent="0" algn="just">
              <a:buNone/>
            </a:pPr>
            <a:endParaRPr lang="es-CL" sz="1600" b="1" dirty="0">
              <a:solidFill>
                <a:schemeClr val="tx1"/>
              </a:solidFill>
            </a:endParaRPr>
          </a:p>
          <a:p>
            <a:pPr algn="just"/>
            <a:r>
              <a:rPr lang="es-CL" sz="1600" dirty="0" smtClean="0">
                <a:solidFill>
                  <a:srgbClr val="0070C0"/>
                </a:solidFill>
                <a:latin typeface="+mj-lt"/>
              </a:rPr>
              <a:t>La HUMANIZACION es una variable fundamental de la calidad de atención en salud…y del quehacer de todos los que participamos en ella; el usuario y su familia, el personal de salud y la estructura organizacional.</a:t>
            </a:r>
          </a:p>
          <a:p>
            <a:pPr algn="just"/>
            <a:endParaRPr lang="es-CL" dirty="0"/>
          </a:p>
        </p:txBody>
      </p:sp>
      <p:pic>
        <p:nvPicPr>
          <p:cNvPr id="6" name="Imagen 5"/>
          <p:cNvPicPr>
            <a:picLocks noChangeAspect="1"/>
          </p:cNvPicPr>
          <p:nvPr/>
        </p:nvPicPr>
        <p:blipFill>
          <a:blip r:embed="rId2"/>
          <a:stretch>
            <a:fillRect/>
          </a:stretch>
        </p:blipFill>
        <p:spPr>
          <a:xfrm>
            <a:off x="1674079" y="4100353"/>
            <a:ext cx="5608806" cy="2206943"/>
          </a:xfrm>
          <a:prstGeom prst="rect">
            <a:avLst/>
          </a:prstGeom>
        </p:spPr>
      </p:pic>
    </p:spTree>
    <p:extLst>
      <p:ext uri="{BB962C8B-B14F-4D97-AF65-F5344CB8AC3E}">
        <p14:creationId xmlns:p14="http://schemas.microsoft.com/office/powerpoint/2010/main" val="2046188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8991" y="602673"/>
            <a:ext cx="8333509" cy="4001095"/>
          </a:xfrm>
          <a:prstGeom prst="rect">
            <a:avLst/>
          </a:prstGeom>
        </p:spPr>
        <p:txBody>
          <a:bodyPr wrap="square">
            <a:spAutoFit/>
          </a:bodyPr>
          <a:lstStyle/>
          <a:p>
            <a:r>
              <a:rPr lang="es-CL" sz="1600" b="1" dirty="0" smtClean="0">
                <a:solidFill>
                  <a:srgbClr val="FF0000"/>
                </a:solidFill>
                <a:latin typeface="Vani" panose="020B0502040204020203" pitchFamily="34" charset="0"/>
                <a:cs typeface="Vani" panose="020B0502040204020203" pitchFamily="34" charset="0"/>
              </a:rPr>
              <a:t>› </a:t>
            </a:r>
            <a:r>
              <a:rPr lang="es-CL" sz="1400" dirty="0" smtClean="0">
                <a:latin typeface="Verdana" panose="020B0604030504040204" pitchFamily="34" charset="0"/>
                <a:ea typeface="Verdana" panose="020B0604030504040204" pitchFamily="34" charset="0"/>
                <a:cs typeface="Verdana" panose="020B0604030504040204" pitchFamily="34" charset="0"/>
              </a:rPr>
              <a:t>En Salud se efectúa permanente evaluaciones por parte de los usuarios del sistema a través de diversos mecanismos e instrumentos como:</a:t>
            </a:r>
          </a:p>
          <a:p>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CL" sz="1400" dirty="0">
                <a:latin typeface="Verdana" panose="020B0604030504040204" pitchFamily="34" charset="0"/>
                <a:ea typeface="Verdana" panose="020B0604030504040204" pitchFamily="34" charset="0"/>
                <a:cs typeface="Verdana" panose="020B0604030504040204" pitchFamily="34" charset="0"/>
              </a:rPr>
              <a:t>E</a:t>
            </a:r>
            <a:r>
              <a:rPr lang="es-CL" sz="1400" dirty="0" smtClean="0">
                <a:latin typeface="Verdana" panose="020B0604030504040204" pitchFamily="34" charset="0"/>
                <a:ea typeface="Verdana" panose="020B0604030504040204" pitchFamily="34" charset="0"/>
                <a:cs typeface="Verdana" panose="020B0604030504040204" pitchFamily="34" charset="0"/>
              </a:rPr>
              <a:t>ncuestas de medición de la satisfacción de usuarios(as)</a:t>
            </a:r>
          </a:p>
          <a:p>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CL" sz="1400" dirty="0" smtClean="0">
                <a:latin typeface="Verdana" panose="020B0604030504040204" pitchFamily="34" charset="0"/>
                <a:ea typeface="Verdana" panose="020B0604030504040204" pitchFamily="34" charset="0"/>
                <a:cs typeface="Verdana" panose="020B0604030504040204" pitchFamily="34" charset="0"/>
              </a:rPr>
              <a:t>Consultas ciudadanas</a:t>
            </a:r>
          </a:p>
          <a:p>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CL" sz="1400" dirty="0" smtClean="0">
                <a:latin typeface="Verdana" panose="020B0604030504040204" pitchFamily="34" charset="0"/>
                <a:ea typeface="Verdana" panose="020B0604030504040204" pitchFamily="34" charset="0"/>
                <a:cs typeface="Verdana" panose="020B0604030504040204" pitchFamily="34" charset="0"/>
              </a:rPr>
              <a:t> Reclamos y sugerencias registradas por las Oficinas de Información, Reclamos y Sugerencias</a:t>
            </a:r>
          </a:p>
          <a:p>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CL" sz="1400" dirty="0" smtClean="0">
                <a:latin typeface="Verdana" panose="020B0604030504040204" pitchFamily="34" charset="0"/>
                <a:ea typeface="Verdana" panose="020B0604030504040204" pitchFamily="34" charset="0"/>
                <a:cs typeface="Verdana" panose="020B0604030504040204" pitchFamily="34" charset="0"/>
              </a:rPr>
              <a:t> Participación en la elaboración de  Cuentas Públicas de los Servicios de Salud y establecimientos hospitalarios</a:t>
            </a:r>
          </a:p>
          <a:p>
            <a:r>
              <a:rPr lang="es-CL" sz="1400" dirty="0" smtClean="0">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r>
              <a:rPr lang="es-CL" sz="1400" dirty="0" smtClean="0">
                <a:latin typeface="Verdana" panose="020B0604030504040204" pitchFamily="34" charset="0"/>
                <a:ea typeface="Verdana" panose="020B0604030504040204" pitchFamily="34" charset="0"/>
                <a:cs typeface="Verdana" panose="020B0604030504040204" pitchFamily="34" charset="0"/>
              </a:rPr>
              <a:t>Opinión de los usuarios y usuarias a través de su participación en instancias como Consejos Consultivos de Usuarios, Consejos de desarrollo, comités locales y otras</a:t>
            </a:r>
          </a:p>
          <a:p>
            <a:pPr marL="285750" indent="-285750">
              <a:buFont typeface="Arial" panose="020B0604020202020204" pitchFamily="34" charset="0"/>
              <a:buChar char="•"/>
            </a:pPr>
            <a:endParaRPr lang="es-CL" sz="1400" dirty="0"/>
          </a:p>
          <a:p>
            <a:r>
              <a:rPr lang="es-CL" sz="1400" dirty="0" smtClean="0"/>
              <a:t/>
            </a:r>
            <a:br>
              <a:rPr lang="es-CL" sz="1400" dirty="0" smtClean="0"/>
            </a:br>
            <a:endParaRPr lang="es-CL" sz="1400" dirty="0"/>
          </a:p>
        </p:txBody>
      </p:sp>
      <p:pic>
        <p:nvPicPr>
          <p:cNvPr id="5" name="Imagen 4" descr="Imagen relacionada"/>
          <p:cNvPicPr/>
          <p:nvPr/>
        </p:nvPicPr>
        <p:blipFill rotWithShape="1">
          <a:blip r:embed="rId2">
            <a:extLst>
              <a:ext uri="{28A0092B-C50C-407E-A947-70E740481C1C}">
                <a14:useLocalDpi xmlns:a14="http://schemas.microsoft.com/office/drawing/2010/main" val="0"/>
              </a:ext>
            </a:extLst>
          </a:blip>
          <a:srcRect b="5608"/>
          <a:stretch/>
        </p:blipFill>
        <p:spPr bwMode="auto">
          <a:xfrm>
            <a:off x="2358737" y="3970627"/>
            <a:ext cx="4364182" cy="2731510"/>
          </a:xfrm>
          <a:prstGeom prst="rect">
            <a:avLst/>
          </a:prstGeom>
          <a:noFill/>
          <a:ln>
            <a:noFill/>
          </a:ln>
        </p:spPr>
      </p:pic>
    </p:spTree>
    <p:extLst>
      <p:ext uri="{BB962C8B-B14F-4D97-AF65-F5344CB8AC3E}">
        <p14:creationId xmlns:p14="http://schemas.microsoft.com/office/powerpoint/2010/main" val="15587518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316922" y="282454"/>
            <a:ext cx="8389971" cy="5619582"/>
            <a:chOff x="134927" y="5129852"/>
            <a:chExt cx="8480417" cy="3028011"/>
          </a:xfrm>
        </p:grpSpPr>
        <p:sp>
          <p:nvSpPr>
            <p:cNvPr id="3" name="Rectángulo redondeado 2"/>
            <p:cNvSpPr/>
            <p:nvPr/>
          </p:nvSpPr>
          <p:spPr>
            <a:xfrm>
              <a:off x="134927" y="5129852"/>
              <a:ext cx="8244852" cy="2563298"/>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sp>
        <p:sp>
          <p:nvSpPr>
            <p:cNvPr id="4" name="Rectángulo 3"/>
            <p:cNvSpPr/>
            <p:nvPr/>
          </p:nvSpPr>
          <p:spPr>
            <a:xfrm>
              <a:off x="134927" y="5129852"/>
              <a:ext cx="8480417" cy="3028011"/>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endParaRPr lang="es-ES_tradnl" sz="1200" b="1" kern="12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pPr defTabSz="533400">
                <a:lnSpc>
                  <a:spcPct val="90000"/>
                </a:lnSpc>
                <a:spcBef>
                  <a:spcPct val="0"/>
                </a:spcBef>
                <a:spcAft>
                  <a:spcPct val="35000"/>
                </a:spcAft>
              </a:pPr>
              <a:r>
                <a:rPr lang="es-CL" sz="2400" b="1" dirty="0">
                  <a:solidFill>
                    <a:srgbClr val="4F81BD"/>
                  </a:solidFill>
                  <a:latin typeface="Berlin Sans FB" panose="020E0602020502020306" pitchFamily="34" charset="0"/>
                </a:rPr>
                <a:t>OIRS: </a:t>
              </a:r>
              <a:endParaRPr lang="es-CL" sz="2400" b="1" dirty="0" smtClean="0">
                <a:solidFill>
                  <a:srgbClr val="4F81BD"/>
                </a:solidFill>
                <a:latin typeface="Berlin Sans FB" panose="020E0602020502020306" pitchFamily="34" charset="0"/>
              </a:endParaRPr>
            </a:p>
            <a:p>
              <a:pPr defTabSz="533400">
                <a:lnSpc>
                  <a:spcPct val="90000"/>
                </a:lnSpc>
                <a:spcBef>
                  <a:spcPct val="0"/>
                </a:spcBef>
                <a:spcAft>
                  <a:spcPct val="35000"/>
                </a:spcAft>
              </a:pPr>
              <a:r>
                <a:rPr lang="es-CL" sz="2400" b="1" dirty="0" smtClean="0">
                  <a:solidFill>
                    <a:srgbClr val="4F81BD"/>
                  </a:solidFill>
                  <a:latin typeface="Berlin Sans FB" panose="020E0602020502020306" pitchFamily="34" charset="0"/>
                </a:rPr>
                <a:t>Oficina </a:t>
              </a:r>
              <a:r>
                <a:rPr lang="es-CL" sz="2400" b="1" dirty="0">
                  <a:solidFill>
                    <a:srgbClr val="4F81BD"/>
                  </a:solidFill>
                  <a:latin typeface="Berlin Sans FB" panose="020E0602020502020306" pitchFamily="34" charset="0"/>
                </a:rPr>
                <a:t>de Informaciones, Reclamos y Sugerencias </a:t>
              </a:r>
            </a:p>
            <a:p>
              <a:pPr lvl="0" algn="l" defTabSz="533400">
                <a:lnSpc>
                  <a:spcPct val="90000"/>
                </a:lnSpc>
                <a:spcBef>
                  <a:spcPct val="0"/>
                </a:spcBef>
                <a:spcAft>
                  <a:spcPct val="35000"/>
                </a:spcAft>
              </a:pPr>
              <a:endParaRPr lang="es-ES_tradnl" sz="1400" b="1" kern="12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pPr marL="285750" lvl="0" indent="-285750" algn="l" defTabSz="533400">
                <a:lnSpc>
                  <a:spcPct val="90000"/>
                </a:lnSpc>
                <a:spcBef>
                  <a:spcPct val="0"/>
                </a:spcBef>
                <a:spcAft>
                  <a:spcPct val="35000"/>
                </a:spcAft>
                <a:buFont typeface="Wingdings" panose="05000000000000000000" pitchFamily="2" charset="2"/>
                <a:buChar char="ü"/>
              </a:pPr>
              <a:r>
                <a:rPr lang="es-ES_tradnl" sz="1400" b="0" kern="1200" dirty="0" smtClean="0">
                  <a:latin typeface="Verdana" panose="020B0604030504040204" pitchFamily="34" charset="0"/>
                  <a:ea typeface="Verdana" panose="020B0604030504040204" pitchFamily="34" charset="0"/>
                  <a:cs typeface="Verdana" panose="020B0604030504040204" pitchFamily="34" charset="0"/>
                </a:rPr>
                <a:t>Facilitar el acceso de la población  a la información  sobre el funcionamiento y servicios otorgados .</a:t>
              </a:r>
              <a:endParaRPr lang="es-CL" sz="1400" b="0" kern="1200" dirty="0">
                <a:latin typeface="Verdana" panose="020B0604030504040204" pitchFamily="34" charset="0"/>
                <a:ea typeface="Verdana" panose="020B0604030504040204" pitchFamily="34" charset="0"/>
                <a:cs typeface="Verdana" panose="020B0604030504040204" pitchFamily="34" charset="0"/>
              </a:endParaRPr>
            </a:p>
            <a:p>
              <a:pPr marL="285750" lvl="1" indent="-285750" algn="l" defTabSz="533400">
                <a:lnSpc>
                  <a:spcPct val="150000"/>
                </a:lnSpc>
                <a:spcBef>
                  <a:spcPct val="0"/>
                </a:spcBef>
                <a:spcAft>
                  <a:spcPct val="15000"/>
                </a:spcAft>
                <a:buFont typeface="Wingdings" panose="05000000000000000000" pitchFamily="2" charset="2"/>
                <a:buChar char="ü"/>
              </a:pPr>
              <a:r>
                <a:rPr lang="es-ES_tradnl" sz="1400" b="0" kern="1200" dirty="0" smtClean="0">
                  <a:latin typeface="Verdana" panose="020B0604030504040204" pitchFamily="34" charset="0"/>
                  <a:ea typeface="Verdana" panose="020B0604030504040204" pitchFamily="34" charset="0"/>
                  <a:cs typeface="Verdana" panose="020B0604030504040204" pitchFamily="34" charset="0"/>
                </a:rPr>
                <a:t>Entregar información oportuna, clara,  transparente y de calidad.</a:t>
              </a:r>
            </a:p>
            <a:p>
              <a:pPr marL="0" lvl="1" algn="l" defTabSz="533400">
                <a:lnSpc>
                  <a:spcPct val="150000"/>
                </a:lnSpc>
                <a:spcBef>
                  <a:spcPct val="0"/>
                </a:spcBef>
                <a:spcAft>
                  <a:spcPct val="15000"/>
                </a:spcAft>
              </a:pPr>
              <a:endParaRPr lang="es-CL" sz="800" b="0" kern="1200" dirty="0">
                <a:latin typeface="Verdana" panose="020B0604030504040204" pitchFamily="34" charset="0"/>
                <a:ea typeface="Verdana" panose="020B0604030504040204" pitchFamily="34" charset="0"/>
                <a:cs typeface="Verdana" panose="020B0604030504040204" pitchFamily="34" charset="0"/>
              </a:endParaRPr>
            </a:p>
            <a:p>
              <a:pPr marL="285750" lvl="1" indent="-285750" algn="l" defTabSz="533400">
                <a:lnSpc>
                  <a:spcPct val="150000"/>
                </a:lnSpc>
                <a:spcBef>
                  <a:spcPct val="0"/>
                </a:spcBef>
                <a:spcAft>
                  <a:spcPct val="15000"/>
                </a:spcAft>
                <a:buFont typeface="Wingdings" panose="05000000000000000000" pitchFamily="2" charset="2"/>
                <a:buChar char="ü"/>
              </a:pPr>
              <a:r>
                <a:rPr lang="es-ES_tradnl" sz="1400" b="0" kern="1200" dirty="0" smtClean="0">
                  <a:latin typeface="Verdana" panose="020B0604030504040204" pitchFamily="34" charset="0"/>
                  <a:ea typeface="Verdana" panose="020B0604030504040204" pitchFamily="34" charset="0"/>
                  <a:cs typeface="Verdana" panose="020B0604030504040204" pitchFamily="34" charset="0"/>
                </a:rPr>
                <a:t>Espacio de participación ciudadana</a:t>
              </a:r>
            </a:p>
            <a:p>
              <a:pPr marL="0" lvl="1" algn="l" defTabSz="533400">
                <a:lnSpc>
                  <a:spcPct val="150000"/>
                </a:lnSpc>
                <a:spcBef>
                  <a:spcPct val="0"/>
                </a:spcBef>
                <a:spcAft>
                  <a:spcPct val="15000"/>
                </a:spcAft>
              </a:pPr>
              <a:endParaRPr lang="es-CL" sz="800" b="0" kern="1200" dirty="0">
                <a:latin typeface="Verdana" panose="020B0604030504040204" pitchFamily="34" charset="0"/>
                <a:ea typeface="Verdana" panose="020B0604030504040204" pitchFamily="34" charset="0"/>
                <a:cs typeface="Verdana" panose="020B0604030504040204" pitchFamily="34" charset="0"/>
              </a:endParaRPr>
            </a:p>
            <a:p>
              <a:pPr marL="285750" lvl="1" indent="-285750" algn="l" defTabSz="533400">
                <a:lnSpc>
                  <a:spcPct val="150000"/>
                </a:lnSpc>
                <a:spcBef>
                  <a:spcPct val="0"/>
                </a:spcBef>
                <a:spcAft>
                  <a:spcPct val="15000"/>
                </a:spcAft>
                <a:buFont typeface="Wingdings" panose="05000000000000000000" pitchFamily="2" charset="2"/>
                <a:buChar char="ü"/>
              </a:pPr>
              <a:r>
                <a:rPr lang="es-CL" sz="1400" b="0" kern="1200" dirty="0" smtClean="0">
                  <a:latin typeface="Verdana" panose="020B0604030504040204" pitchFamily="34" charset="0"/>
                  <a:ea typeface="Verdana" panose="020B0604030504040204" pitchFamily="34" charset="0"/>
                  <a:cs typeface="Verdana" panose="020B0604030504040204" pitchFamily="34" charset="0"/>
                </a:rPr>
                <a:t>Realizar encuestas sobre el nivel de satisfacción de los usuarios, tanto de la calidad de la atención recibida, </a:t>
              </a:r>
              <a:r>
                <a:rPr lang="es-CL" sz="1200" b="0" kern="1200" dirty="0" smtClean="0">
                  <a:latin typeface="Verdana" panose="020B0604030504040204" pitchFamily="34" charset="0"/>
                  <a:ea typeface="Verdana" panose="020B0604030504040204" pitchFamily="34" charset="0"/>
                  <a:cs typeface="Verdana" panose="020B0604030504040204" pitchFamily="34" charset="0"/>
                </a:rPr>
                <a:t>como</a:t>
              </a:r>
              <a:r>
                <a:rPr lang="es-CL" sz="1400" b="0" kern="1200" dirty="0" smtClean="0">
                  <a:latin typeface="Verdana" panose="020B0604030504040204" pitchFamily="34" charset="0"/>
                  <a:ea typeface="Verdana" panose="020B0604030504040204" pitchFamily="34" charset="0"/>
                  <a:cs typeface="Verdana" panose="020B0604030504040204" pitchFamily="34" charset="0"/>
                </a:rPr>
                <a:t> de sus expectativas.</a:t>
              </a:r>
            </a:p>
            <a:p>
              <a:pPr marL="285750" lvl="1" indent="-285750" algn="l" defTabSz="533400">
                <a:lnSpc>
                  <a:spcPct val="150000"/>
                </a:lnSpc>
                <a:spcBef>
                  <a:spcPct val="0"/>
                </a:spcBef>
                <a:spcAft>
                  <a:spcPct val="15000"/>
                </a:spcAft>
                <a:buFont typeface="Wingdings" panose="05000000000000000000" pitchFamily="2" charset="2"/>
                <a:buChar char="ü"/>
              </a:pPr>
              <a:endParaRPr lang="es-CL" sz="800" b="0" kern="1200" dirty="0">
                <a:latin typeface="Verdana" panose="020B0604030504040204" pitchFamily="34" charset="0"/>
                <a:ea typeface="Verdana" panose="020B0604030504040204" pitchFamily="34" charset="0"/>
                <a:cs typeface="Verdana" panose="020B0604030504040204" pitchFamily="34" charset="0"/>
              </a:endParaRPr>
            </a:p>
            <a:p>
              <a:pPr marL="285750" lvl="1" indent="-285750" algn="l" defTabSz="533400">
                <a:lnSpc>
                  <a:spcPct val="90000"/>
                </a:lnSpc>
                <a:spcBef>
                  <a:spcPct val="0"/>
                </a:spcBef>
                <a:spcAft>
                  <a:spcPct val="15000"/>
                </a:spcAft>
                <a:buFont typeface="Wingdings" panose="05000000000000000000" pitchFamily="2" charset="2"/>
                <a:buChar char="ü"/>
              </a:pPr>
              <a:r>
                <a:rPr lang="es-CL" sz="1400" b="0" kern="1200" dirty="0" smtClean="0">
                  <a:latin typeface="Verdana" panose="020B0604030504040204" pitchFamily="34" charset="0"/>
                  <a:ea typeface="Verdana" panose="020B0604030504040204" pitchFamily="34" charset="0"/>
                  <a:cs typeface="Verdana" panose="020B0604030504040204" pitchFamily="34" charset="0"/>
                </a:rPr>
                <a:t>Ser </a:t>
              </a:r>
              <a:r>
                <a:rPr lang="es-CL" sz="1400" b="0" kern="1200" dirty="0">
                  <a:latin typeface="Verdana" panose="020B0604030504040204" pitchFamily="34" charset="0"/>
                  <a:ea typeface="Verdana" panose="020B0604030504040204" pitchFamily="34" charset="0"/>
                  <a:cs typeface="Verdana" panose="020B0604030504040204" pitchFamily="34" charset="0"/>
                </a:rPr>
                <a:t>un espacio en el cual se difunda la ley de derechos y deberes del paciente</a:t>
              </a:r>
              <a:r>
                <a:rPr lang="es-CL" sz="1400" b="0" kern="1200" dirty="0" smtClean="0">
                  <a:latin typeface="Verdana" panose="020B0604030504040204" pitchFamily="34" charset="0"/>
                  <a:ea typeface="Verdana" panose="020B0604030504040204" pitchFamily="34" charset="0"/>
                  <a:cs typeface="Verdana" panose="020B0604030504040204" pitchFamily="34" charset="0"/>
                </a:rPr>
                <a:t>.</a:t>
              </a:r>
            </a:p>
            <a:p>
              <a:pPr marL="0" lvl="1" algn="l" defTabSz="533400">
                <a:lnSpc>
                  <a:spcPct val="90000"/>
                </a:lnSpc>
                <a:spcBef>
                  <a:spcPct val="0"/>
                </a:spcBef>
                <a:spcAft>
                  <a:spcPct val="15000"/>
                </a:spcAft>
              </a:pPr>
              <a:endParaRPr lang="es-CL" sz="1400" b="0" kern="1200" dirty="0" smtClean="0">
                <a:latin typeface="Verdana" panose="020B0604030504040204" pitchFamily="34" charset="0"/>
                <a:ea typeface="Verdana" panose="020B0604030504040204" pitchFamily="34" charset="0"/>
                <a:cs typeface="Verdana" panose="020B0604030504040204" pitchFamily="34" charset="0"/>
              </a:endParaRPr>
            </a:p>
          </p:txBody>
        </p:sp>
      </p:grpSp>
      <p:sp>
        <p:nvSpPr>
          <p:cNvPr id="5" name="Rectángulo redondeado 4"/>
          <p:cNvSpPr/>
          <p:nvPr/>
        </p:nvSpPr>
        <p:spPr>
          <a:xfrm>
            <a:off x="3254951" y="4478482"/>
            <a:ext cx="2732809" cy="1714500"/>
          </a:xfrm>
          <a:prstGeom prst="roundRect">
            <a:avLst>
              <a:gd name="adj" fmla="val 10000"/>
            </a:avLst>
          </a:prstGeom>
          <a:blipFill>
            <a:blip r:embed="rId2" cstate="print">
              <a:extLst>
                <a:ext uri="{28A0092B-C50C-407E-A947-70E740481C1C}">
                  <a14:useLocalDpi xmlns:a14="http://schemas.microsoft.com/office/drawing/2010/main" val="0"/>
                </a:ext>
              </a:extLst>
            </a:blip>
            <a:srcRect/>
            <a:stretch>
              <a:fillRect l="-40000" r="-40000"/>
            </a:stretch>
          </a:blipFill>
        </p:spPr>
        <p:style>
          <a:lnRef idx="2">
            <a:schemeClr val="lt1">
              <a:hueOff val="0"/>
              <a:satOff val="0"/>
              <a:lumOff val="0"/>
              <a:alphaOff val="0"/>
            </a:schemeClr>
          </a:lnRef>
          <a:fillRef idx="1">
            <a:scrgbClr r="0" g="0" b="0"/>
          </a:fillRef>
          <a:effectRef idx="0">
            <a:schemeClr val="accent3">
              <a:tint val="50000"/>
              <a:hueOff val="2074236"/>
              <a:satOff val="100000"/>
              <a:lumOff val="1983"/>
              <a:alphaOff val="0"/>
            </a:schemeClr>
          </a:effectRef>
          <a:fontRef idx="minor">
            <a:schemeClr val="lt1">
              <a:hueOff val="0"/>
              <a:satOff val="0"/>
              <a:lumOff val="0"/>
              <a:alphaOff val="0"/>
            </a:schemeClr>
          </a:fontRef>
        </p:style>
      </p:sp>
      <p:pic>
        <p:nvPicPr>
          <p:cNvPr id="6" name="Imagen 5"/>
          <p:cNvPicPr>
            <a:picLocks noChangeAspect="1"/>
          </p:cNvPicPr>
          <p:nvPr/>
        </p:nvPicPr>
        <p:blipFill>
          <a:blip r:embed="rId3"/>
          <a:stretch>
            <a:fillRect/>
          </a:stretch>
        </p:blipFill>
        <p:spPr>
          <a:xfrm>
            <a:off x="6518239" y="337459"/>
            <a:ext cx="2188654" cy="999831"/>
          </a:xfrm>
          <a:prstGeom prst="rect">
            <a:avLst/>
          </a:prstGeom>
        </p:spPr>
      </p:pic>
    </p:spTree>
    <p:extLst>
      <p:ext uri="{BB962C8B-B14F-4D97-AF65-F5344CB8AC3E}">
        <p14:creationId xmlns:p14="http://schemas.microsoft.com/office/powerpoint/2010/main" val="3045219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1500" y="488374"/>
            <a:ext cx="7845136" cy="5878532"/>
          </a:xfrm>
          <a:prstGeom prst="rect">
            <a:avLst/>
          </a:prstGeom>
        </p:spPr>
        <p:txBody>
          <a:bodyPr wrap="square">
            <a:spAutoFit/>
          </a:bodyPr>
          <a:lstStyle/>
          <a:p>
            <a:pPr lvl="0">
              <a:defRPr/>
            </a:pPr>
            <a:r>
              <a:rPr lang="es-ES_tradnl" sz="2000" b="1" dirty="0" smtClean="0">
                <a:solidFill>
                  <a:srgbClr val="5B9BD5"/>
                </a:solidFill>
                <a:latin typeface="Berlin Sans FB" panose="020E0602020502020306" pitchFamily="34" charset="0"/>
              </a:rPr>
              <a:t>Tipos </a:t>
            </a:r>
            <a:r>
              <a:rPr lang="es-ES_tradnl" sz="2000" b="1" dirty="0">
                <a:solidFill>
                  <a:srgbClr val="5B9BD5"/>
                </a:solidFill>
                <a:latin typeface="Berlin Sans FB" panose="020E0602020502020306" pitchFamily="34" charset="0"/>
              </a:rPr>
              <a:t>de requerimientos Ciudadanas</a:t>
            </a:r>
          </a:p>
          <a:p>
            <a:pPr lvl="0">
              <a:defRPr/>
            </a:pPr>
            <a:endParaRPr lang="es-CL" sz="2000" b="1" dirty="0">
              <a:solidFill>
                <a:srgbClr val="5B9BD5"/>
              </a:solidFill>
              <a:latin typeface="Berlin Sans FB" panose="020E0602020502020306" pitchFamily="34" charset="0"/>
            </a:endParaRPr>
          </a:p>
          <a:p>
            <a:pPr lvl="0" algn="just">
              <a:defRPr/>
            </a:pPr>
            <a:r>
              <a:rPr lang="es-CL" sz="1400" b="1" dirty="0">
                <a:solidFill>
                  <a:srgbClr val="000000"/>
                </a:solidFill>
                <a:latin typeface="Berlin Sans FB" panose="020E0602020502020306" pitchFamily="34" charset="0"/>
                <a:sym typeface="Wingdings" panose="05000000000000000000" pitchFamily="2" charset="2"/>
              </a:rPr>
              <a:t></a:t>
            </a:r>
            <a:r>
              <a:rPr lang="es-CL" sz="1400" b="1" dirty="0">
                <a:solidFill>
                  <a:srgbClr val="000000"/>
                </a:solidFill>
                <a:latin typeface="+mj-lt"/>
              </a:rPr>
              <a:t>Consulta: </a:t>
            </a:r>
            <a:r>
              <a:rPr lang="es-CL" sz="1400" dirty="0">
                <a:solidFill>
                  <a:srgbClr val="000000"/>
                </a:solidFill>
                <a:latin typeface="+mj-lt"/>
              </a:rPr>
              <a:t>son solicitudes de información u orientación sobre derechos y beneficios, trámites, puntos de acceso, programas de salud, instituciones etc. pueden resolverse en forma inmediata en la propia OIRS.</a:t>
            </a:r>
          </a:p>
          <a:p>
            <a:pPr lvl="0" algn="just">
              <a:defRPr/>
            </a:pPr>
            <a:endParaRPr lang="es-CL" sz="1400" dirty="0">
              <a:solidFill>
                <a:srgbClr val="000000"/>
              </a:solidFill>
              <a:latin typeface="+mj-lt"/>
            </a:endParaRPr>
          </a:p>
          <a:p>
            <a:pPr lvl="0" algn="just">
              <a:defRPr/>
            </a:pPr>
            <a:r>
              <a:rPr lang="es-CL" sz="1400" b="1" dirty="0">
                <a:solidFill>
                  <a:srgbClr val="000000"/>
                </a:solidFill>
                <a:latin typeface="+mj-lt"/>
                <a:sym typeface="Wingdings" panose="05000000000000000000" pitchFamily="2" charset="2"/>
              </a:rPr>
              <a:t></a:t>
            </a:r>
            <a:r>
              <a:rPr lang="es-CL" sz="1400" b="1" dirty="0">
                <a:solidFill>
                  <a:srgbClr val="000000"/>
                </a:solidFill>
                <a:latin typeface="+mj-lt"/>
              </a:rPr>
              <a:t>Solicitud</a:t>
            </a:r>
            <a:r>
              <a:rPr lang="es-CL" sz="1400" dirty="0">
                <a:solidFill>
                  <a:srgbClr val="000000"/>
                </a:solidFill>
                <a:latin typeface="+mj-lt"/>
              </a:rPr>
              <a:t>:  ayuda asistencial concreta que permiten solucionar un problema de necesidad o carencia puntual. requiere una gestión específica del funcionario de la OIRS y, eventualmente en coordinación con otra unidad o servicio.</a:t>
            </a:r>
          </a:p>
          <a:p>
            <a:pPr lvl="0" algn="just">
              <a:defRPr/>
            </a:pPr>
            <a:endParaRPr lang="es-CL" sz="1400" dirty="0">
              <a:solidFill>
                <a:srgbClr val="000000"/>
              </a:solidFill>
              <a:latin typeface="+mj-lt"/>
            </a:endParaRPr>
          </a:p>
          <a:p>
            <a:pPr lvl="0" algn="just">
              <a:defRPr/>
            </a:pPr>
            <a:r>
              <a:rPr lang="es-CL" sz="1400" b="1" dirty="0">
                <a:solidFill>
                  <a:srgbClr val="000000"/>
                </a:solidFill>
                <a:latin typeface="+mj-lt"/>
                <a:sym typeface="Wingdings" panose="05000000000000000000" pitchFamily="2" charset="2"/>
              </a:rPr>
              <a:t></a:t>
            </a:r>
            <a:r>
              <a:rPr lang="es-CL" sz="1400" b="1" dirty="0">
                <a:solidFill>
                  <a:srgbClr val="000000"/>
                </a:solidFill>
                <a:latin typeface="+mj-lt"/>
              </a:rPr>
              <a:t>Sugerencia</a:t>
            </a:r>
            <a:r>
              <a:rPr lang="es-CL" sz="1400" dirty="0">
                <a:solidFill>
                  <a:srgbClr val="000000"/>
                </a:solidFill>
                <a:latin typeface="+mj-lt"/>
              </a:rPr>
              <a:t>:  proposición o idea que tiene por objetivo incidir o mejorar un proceso relacionado con la prestación de un servicio, es importante difundirla a los directivos y equipos para ser considerada en la toma de decisiones, orientadas a mejorar la calidad de los servicios y la satisfacción usuaria.</a:t>
            </a:r>
          </a:p>
          <a:p>
            <a:pPr lvl="0" algn="just">
              <a:defRPr/>
            </a:pPr>
            <a:endParaRPr lang="es-CL" sz="1400" dirty="0">
              <a:solidFill>
                <a:srgbClr val="000000"/>
              </a:solidFill>
              <a:latin typeface="+mj-lt"/>
            </a:endParaRPr>
          </a:p>
          <a:p>
            <a:pPr lvl="0" algn="just">
              <a:defRPr/>
            </a:pPr>
            <a:r>
              <a:rPr lang="es-CL" sz="1400" b="1" dirty="0">
                <a:solidFill>
                  <a:srgbClr val="000000"/>
                </a:solidFill>
                <a:latin typeface="+mj-lt"/>
                <a:sym typeface="Wingdings" panose="05000000000000000000" pitchFamily="2" charset="2"/>
              </a:rPr>
              <a:t></a:t>
            </a:r>
            <a:r>
              <a:rPr lang="es-CL" sz="1400" b="1" dirty="0">
                <a:solidFill>
                  <a:srgbClr val="000000"/>
                </a:solidFill>
                <a:latin typeface="+mj-lt"/>
              </a:rPr>
              <a:t>Felicitaciones</a:t>
            </a:r>
            <a:r>
              <a:rPr lang="es-CL" sz="1400" dirty="0">
                <a:solidFill>
                  <a:srgbClr val="000000"/>
                </a:solidFill>
                <a:latin typeface="+mj-lt"/>
              </a:rPr>
              <a:t>:  agradecimiento o felicitación a un funcionario o equipo de funcionarios por la calidad del servicio prestado. Es importante que sea de conocimiento de los directivos, equipos y funcionarios involucrados.</a:t>
            </a:r>
          </a:p>
          <a:p>
            <a:pPr lvl="0" algn="just">
              <a:defRPr/>
            </a:pPr>
            <a:endParaRPr lang="es-CL" sz="1400" dirty="0">
              <a:solidFill>
                <a:srgbClr val="000000"/>
              </a:solidFill>
              <a:latin typeface="+mj-lt"/>
            </a:endParaRPr>
          </a:p>
          <a:p>
            <a:pPr lvl="0" algn="just">
              <a:defRPr/>
            </a:pPr>
            <a:r>
              <a:rPr lang="es-CL" sz="1400" b="1" dirty="0">
                <a:solidFill>
                  <a:srgbClr val="000000"/>
                </a:solidFill>
                <a:latin typeface="+mj-lt"/>
                <a:sym typeface="Wingdings" panose="05000000000000000000" pitchFamily="2" charset="2"/>
              </a:rPr>
              <a:t></a:t>
            </a:r>
            <a:r>
              <a:rPr lang="es-CL" sz="1400" b="1" dirty="0">
                <a:solidFill>
                  <a:srgbClr val="000000"/>
                </a:solidFill>
                <a:latin typeface="+mj-lt"/>
              </a:rPr>
              <a:t>Reclamo: </a:t>
            </a:r>
            <a:r>
              <a:rPr lang="es-CL" sz="1400" dirty="0">
                <a:solidFill>
                  <a:srgbClr val="000000"/>
                </a:solidFill>
                <a:latin typeface="+mj-lt"/>
              </a:rPr>
              <a:t> el ciudadano exige, reivindica o demanda una solución a una situación en que considera se han vulnerado sus derechos en salud</a:t>
            </a:r>
            <a:r>
              <a:rPr lang="es-CL" sz="1400" dirty="0" smtClean="0">
                <a:solidFill>
                  <a:srgbClr val="000000"/>
                </a:solidFill>
                <a:latin typeface="+mj-lt"/>
              </a:rPr>
              <a:t>.</a:t>
            </a:r>
          </a:p>
          <a:p>
            <a:pPr lvl="0" algn="just">
              <a:defRPr/>
            </a:pPr>
            <a:endParaRPr lang="es-CL" sz="1400" dirty="0">
              <a:solidFill>
                <a:srgbClr val="000000"/>
              </a:solidFill>
              <a:latin typeface="+mj-lt"/>
            </a:endParaRPr>
          </a:p>
          <a:p>
            <a:pPr>
              <a:defRPr/>
            </a:pPr>
            <a:r>
              <a:rPr lang="es-CL" sz="10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000" dirty="0">
                <a:latin typeface="Verdana" panose="020B0604030504040204" pitchFamily="34" charset="0"/>
                <a:ea typeface="Verdana" panose="020B0604030504040204" pitchFamily="34" charset="0"/>
                <a:cs typeface="Verdana" panose="020B0604030504040204" pitchFamily="34" charset="0"/>
              </a:rPr>
              <a:t>Los servicios públicos tienen un plazo máximo de 20 días hábiles para responder al usuario (a) sobre su reclamo o solicitud realizada. Esta respuesta puede contener información sobre el avance en el proceso de gestión o bien sobre la respuesta definitiva.</a:t>
            </a:r>
            <a:br>
              <a:rPr lang="es-CL" sz="1000" dirty="0">
                <a:latin typeface="Verdana" panose="020B0604030504040204" pitchFamily="34" charset="0"/>
                <a:ea typeface="Verdana" panose="020B0604030504040204" pitchFamily="34" charset="0"/>
                <a:cs typeface="Verdana" panose="020B0604030504040204" pitchFamily="34" charset="0"/>
              </a:rPr>
            </a:br>
            <a:r>
              <a:rPr lang="es-CL" sz="1000" dirty="0">
                <a:latin typeface="Verdana" panose="020B0604030504040204" pitchFamily="34" charset="0"/>
                <a:ea typeface="Verdana" panose="020B0604030504040204" pitchFamily="34" charset="0"/>
                <a:cs typeface="Verdana" panose="020B0604030504040204" pitchFamily="34" charset="0"/>
              </a:rPr>
              <a:t>En caso de reclamos o sugerencias referidas al plan auge, el plazo de respuesta es en general de 48 horas hábiles para que el establecimiento informe de la gestión y 15 días hábiles para que den una respuesta resolutiva.</a:t>
            </a:r>
            <a:br>
              <a:rPr lang="es-CL" sz="1000" dirty="0">
                <a:latin typeface="Verdana" panose="020B0604030504040204" pitchFamily="34" charset="0"/>
                <a:ea typeface="Verdana" panose="020B0604030504040204" pitchFamily="34" charset="0"/>
                <a:cs typeface="Verdana" panose="020B0604030504040204" pitchFamily="34" charset="0"/>
              </a:rPr>
            </a:br>
            <a:r>
              <a:rPr lang="es-CL" sz="1000" dirty="0">
                <a:latin typeface="Verdana" panose="020B0604030504040204" pitchFamily="34" charset="0"/>
                <a:ea typeface="Verdana" panose="020B0604030504040204" pitchFamily="34" charset="0"/>
                <a:cs typeface="Verdana" panose="020B0604030504040204" pitchFamily="34" charset="0"/>
              </a:rPr>
              <a:t>En el caso que la solicitud haya motivado un sumario o investigación administrativa, el plazo máximo para enviar la decisión definitiva al ciudadano, no podrá exceder de 180 días.</a:t>
            </a:r>
          </a:p>
          <a:p>
            <a:pPr lvl="0" algn="just">
              <a:defRPr/>
            </a:pPr>
            <a:endParaRPr lang="es-CL" sz="1400" dirty="0">
              <a:solidFill>
                <a:srgbClr val="000000"/>
              </a:solidFill>
              <a:latin typeface="+mj-lt"/>
            </a:endParaRPr>
          </a:p>
        </p:txBody>
      </p:sp>
    </p:spTree>
    <p:extLst>
      <p:ext uri="{BB962C8B-B14F-4D97-AF65-F5344CB8AC3E}">
        <p14:creationId xmlns:p14="http://schemas.microsoft.com/office/powerpoint/2010/main" val="27350097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42017" t="29358" r="31539" b="17342"/>
          <a:stretch/>
        </p:blipFill>
        <p:spPr>
          <a:xfrm>
            <a:off x="8102198" y="51199"/>
            <a:ext cx="1020558" cy="1157065"/>
          </a:xfrm>
          <a:prstGeom prst="rect">
            <a:avLst/>
          </a:prstGeom>
        </p:spPr>
      </p:pic>
      <p:pic>
        <p:nvPicPr>
          <p:cNvPr id="5" name="Imagen 4"/>
          <p:cNvPicPr>
            <a:picLocks noChangeAspect="1"/>
          </p:cNvPicPr>
          <p:nvPr/>
        </p:nvPicPr>
        <p:blipFill rotWithShape="1">
          <a:blip r:embed="rId2"/>
          <a:srcRect l="42017" t="29358" r="31539" b="17342"/>
          <a:stretch/>
        </p:blipFill>
        <p:spPr>
          <a:xfrm>
            <a:off x="8102198" y="-5246"/>
            <a:ext cx="1020558" cy="1157065"/>
          </a:xfrm>
          <a:prstGeom prst="rect">
            <a:avLst/>
          </a:prstGeom>
        </p:spPr>
      </p:pic>
      <p:sp>
        <p:nvSpPr>
          <p:cNvPr id="7" name="CuadroTexto 6"/>
          <p:cNvSpPr txBox="1"/>
          <p:nvPr/>
        </p:nvSpPr>
        <p:spPr>
          <a:xfrm>
            <a:off x="2379518" y="218209"/>
            <a:ext cx="4145460" cy="461665"/>
          </a:xfrm>
          <a:prstGeom prst="rect">
            <a:avLst/>
          </a:prstGeom>
          <a:noFill/>
        </p:spPr>
        <p:txBody>
          <a:bodyPr wrap="square" rtlCol="0">
            <a:spAutoFit/>
          </a:bodyPr>
          <a:lstStyle/>
          <a:p>
            <a:r>
              <a:rPr lang="es-CL" sz="2400" dirty="0" smtClean="0">
                <a:solidFill>
                  <a:schemeClr val="accent1">
                    <a:lumMod val="75000"/>
                  </a:schemeClr>
                </a:solidFill>
                <a:latin typeface="AR CENA" panose="02000000000000000000" pitchFamily="2" charset="0"/>
              </a:rPr>
              <a:t>¿Qué es Hospital Amigo?</a:t>
            </a:r>
            <a:endParaRPr lang="es-CL" sz="2400" dirty="0">
              <a:solidFill>
                <a:schemeClr val="accent1">
                  <a:lumMod val="75000"/>
                </a:schemeClr>
              </a:solidFill>
              <a:latin typeface="AR CENA" panose="02000000000000000000" pitchFamily="2" charset="0"/>
            </a:endParaRPr>
          </a:p>
        </p:txBody>
      </p:sp>
      <p:sp>
        <p:nvSpPr>
          <p:cNvPr id="2" name="CuadroTexto 1"/>
          <p:cNvSpPr txBox="1"/>
          <p:nvPr/>
        </p:nvSpPr>
        <p:spPr>
          <a:xfrm>
            <a:off x="509155" y="872836"/>
            <a:ext cx="7593043" cy="3453253"/>
          </a:xfrm>
          <a:prstGeom prst="rect">
            <a:avLst/>
          </a:prstGeom>
          <a:noFill/>
        </p:spPr>
        <p:txBody>
          <a:bodyPr wrap="square" rtlCol="0">
            <a:spAutoFit/>
          </a:bodyPr>
          <a:lstStyle/>
          <a:p>
            <a:pPr algn="just">
              <a:buClr>
                <a:schemeClr val="accent4">
                  <a:lumMod val="50000"/>
                </a:schemeClr>
              </a:buClr>
              <a:defRPr/>
            </a:pPr>
            <a:r>
              <a:rPr lang="es-CL" sz="14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400" dirty="0" smtClean="0">
                <a:latin typeface="Verdana" panose="020B0604030504040204" pitchFamily="34" charset="0"/>
                <a:ea typeface="Verdana" panose="020B0604030504040204" pitchFamily="34" charset="0"/>
                <a:cs typeface="Verdana" panose="020B0604030504040204" pitchFamily="34" charset="0"/>
              </a:rPr>
              <a:t>“</a:t>
            </a:r>
            <a:r>
              <a:rPr lang="es-CL" sz="1400" dirty="0">
                <a:latin typeface="Verdana" panose="020B0604030504040204" pitchFamily="34" charset="0"/>
                <a:ea typeface="Verdana" panose="020B0604030504040204" pitchFamily="34" charset="0"/>
                <a:cs typeface="Verdana" panose="020B0604030504040204" pitchFamily="34" charset="0"/>
              </a:rPr>
              <a:t>Hospital Amigo” forma parte de las líneas programáticas Ministeriales en el contexto global de Satisfacción Usuaria desde el año 2006 en </a:t>
            </a:r>
            <a:r>
              <a:rPr lang="es-CL" sz="1400" dirty="0" smtClean="0">
                <a:latin typeface="Verdana" panose="020B0604030504040204" pitchFamily="34" charset="0"/>
                <a:ea typeface="Verdana" panose="020B0604030504040204" pitchFamily="34" charset="0"/>
                <a:cs typeface="Verdana" panose="020B0604030504040204" pitchFamily="34" charset="0"/>
              </a:rPr>
              <a:t>adelante.</a:t>
            </a:r>
          </a:p>
          <a:p>
            <a:pPr algn="just">
              <a:buClr>
                <a:schemeClr val="accent4">
                  <a:lumMod val="50000"/>
                </a:schemeClr>
              </a:buClr>
              <a:defRPr/>
            </a:pPr>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lvl="0" algn="just" defTabSz="342883" eaLnBrk="0" fontAlgn="base" hangingPunct="0">
              <a:spcBef>
                <a:spcPct val="20000"/>
              </a:spcBef>
              <a:spcAft>
                <a:spcPct val="0"/>
              </a:spcAft>
            </a:pPr>
            <a:r>
              <a:rPr lang="es-CL" sz="1400" kern="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400" kern="0" dirty="0" smtClean="0">
                <a:latin typeface="Verdana" panose="020B0604030504040204" pitchFamily="34" charset="0"/>
                <a:ea typeface="Verdana" panose="020B0604030504040204" pitchFamily="34" charset="0"/>
                <a:cs typeface="Verdana" panose="020B0604030504040204" pitchFamily="34" charset="0"/>
              </a:rPr>
              <a:t>Durante </a:t>
            </a:r>
            <a:r>
              <a:rPr lang="es-CL" sz="1400" kern="0" dirty="0">
                <a:latin typeface="Verdana" panose="020B0604030504040204" pitchFamily="34" charset="0"/>
                <a:ea typeface="Verdana" panose="020B0604030504040204" pitchFamily="34" charset="0"/>
                <a:cs typeface="Verdana" panose="020B0604030504040204" pitchFamily="34" charset="0"/>
              </a:rPr>
              <a:t>su implementación a nivel local, se ha logrado avanzar en dos grandes líneas de trabajo: Satisfacción Usuaria y Humanización de la Atención de Salud</a:t>
            </a:r>
            <a:r>
              <a:rPr lang="es-CL" sz="1400" kern="0" dirty="0" smtClean="0">
                <a:latin typeface="Verdana" panose="020B0604030504040204" pitchFamily="34" charset="0"/>
                <a:ea typeface="Verdana" panose="020B0604030504040204" pitchFamily="34" charset="0"/>
                <a:cs typeface="Verdana" panose="020B0604030504040204" pitchFamily="34" charset="0"/>
              </a:rPr>
              <a:t>.</a:t>
            </a:r>
          </a:p>
          <a:p>
            <a:pPr lvl="0" algn="just" defTabSz="342883" eaLnBrk="0" fontAlgn="base" hangingPunct="0">
              <a:spcBef>
                <a:spcPct val="20000"/>
              </a:spcBef>
              <a:spcAft>
                <a:spcPct val="0"/>
              </a:spcAft>
            </a:pPr>
            <a:endParaRPr lang="es-CL" sz="1400" kern="0" dirty="0">
              <a:latin typeface="Verdana" panose="020B0604030504040204" pitchFamily="34" charset="0"/>
              <a:ea typeface="Verdana" panose="020B0604030504040204" pitchFamily="34" charset="0"/>
              <a:cs typeface="Verdana" panose="020B0604030504040204" pitchFamily="34" charset="0"/>
            </a:endParaRPr>
          </a:p>
          <a:p>
            <a:pPr lvl="0" algn="just" defTabSz="342883" eaLnBrk="0" fontAlgn="base" hangingPunct="0">
              <a:spcBef>
                <a:spcPct val="20000"/>
              </a:spcBef>
              <a:spcAft>
                <a:spcPct val="0"/>
              </a:spcAft>
            </a:pPr>
            <a:r>
              <a:rPr lang="es-CL" sz="1400" kern="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400" kern="0" dirty="0" smtClean="0">
                <a:latin typeface="Verdana" panose="020B0604030504040204" pitchFamily="34" charset="0"/>
                <a:ea typeface="Verdana" panose="020B0604030504040204" pitchFamily="34" charset="0"/>
                <a:cs typeface="Verdana" panose="020B0604030504040204" pitchFamily="34" charset="0"/>
              </a:rPr>
              <a:t>Hospital </a:t>
            </a:r>
            <a:r>
              <a:rPr lang="es-CL" sz="1400" kern="0" dirty="0">
                <a:latin typeface="Verdana" panose="020B0604030504040204" pitchFamily="34" charset="0"/>
                <a:ea typeface="Verdana" panose="020B0604030504040204" pitchFamily="34" charset="0"/>
                <a:cs typeface="Verdana" panose="020B0604030504040204" pitchFamily="34" charset="0"/>
              </a:rPr>
              <a:t>Amigo contempla la aplicación de algunas medidas que son ratificadas por la Ley de Derechos y Deberes de las Personas en Salud, iniciativas orientadas a la satisfacción usuaria </a:t>
            </a:r>
          </a:p>
          <a:p>
            <a:pPr algn="just">
              <a:buClr>
                <a:schemeClr val="accent4">
                  <a:lumMod val="50000"/>
                </a:schemeClr>
              </a:buClr>
              <a:defRPr/>
            </a:pPr>
            <a:endParaRPr lang="es-CL" sz="1400" dirty="0" smtClean="0">
              <a:latin typeface="Verdana" panose="020B0604030504040204" pitchFamily="34" charset="0"/>
              <a:ea typeface="Verdana" panose="020B0604030504040204" pitchFamily="34" charset="0"/>
              <a:cs typeface="Verdana" panose="020B0604030504040204" pitchFamily="34" charset="0"/>
            </a:endParaRPr>
          </a:p>
          <a:p>
            <a:pPr algn="just">
              <a:defRPr/>
            </a:pPr>
            <a:r>
              <a:rPr lang="es-CL" sz="14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s-CL" sz="1400" dirty="0" smtClean="0">
                <a:latin typeface="Verdana" panose="020B0604030504040204" pitchFamily="34" charset="0"/>
                <a:ea typeface="Verdana" panose="020B0604030504040204" pitchFamily="34" charset="0"/>
                <a:cs typeface="Verdana" panose="020B0604030504040204" pitchFamily="34" charset="0"/>
              </a:rPr>
              <a:t>Un </a:t>
            </a:r>
            <a:r>
              <a:rPr lang="es-CL" sz="1400" dirty="0">
                <a:latin typeface="Verdana" panose="020B0604030504040204" pitchFamily="34" charset="0"/>
                <a:ea typeface="Verdana" panose="020B0604030504040204" pitchFamily="34" charset="0"/>
                <a:cs typeface="Verdana" panose="020B0604030504040204" pitchFamily="34" charset="0"/>
              </a:rPr>
              <a:t>Hospital se convierte en “Hospital Amigo” en la medida que establece una relación con los usuarios y su familia, a través de diversas medidas orientadas a brindar una atención de salud más amable, acogedora, participativa e integral, fortaleciendo la entrega de información, acompañamiento de la familia, la identificación de usuarios y familiares, entre otros.</a:t>
            </a:r>
          </a:p>
        </p:txBody>
      </p:sp>
      <p:graphicFrame>
        <p:nvGraphicFramePr>
          <p:cNvPr id="8" name="Diagrama 7"/>
          <p:cNvGraphicFramePr/>
          <p:nvPr>
            <p:extLst/>
          </p:nvPr>
        </p:nvGraphicFramePr>
        <p:xfrm>
          <a:off x="696190" y="4987636"/>
          <a:ext cx="5392883" cy="12365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87518" y="4534165"/>
            <a:ext cx="1814680" cy="1814680"/>
          </a:xfrm>
          <a:prstGeom prst="rect">
            <a:avLst/>
          </a:prstGeom>
        </p:spPr>
      </p:pic>
      <p:sp>
        <p:nvSpPr>
          <p:cNvPr id="11" name="CuadroTexto 10"/>
          <p:cNvSpPr txBox="1"/>
          <p:nvPr/>
        </p:nvSpPr>
        <p:spPr>
          <a:xfrm>
            <a:off x="593254" y="4534165"/>
            <a:ext cx="4334933" cy="369332"/>
          </a:xfrm>
          <a:prstGeom prst="rect">
            <a:avLst/>
          </a:prstGeom>
          <a:noFill/>
        </p:spPr>
        <p:txBody>
          <a:bodyPr wrap="square" rtlCol="0">
            <a:spAutoFit/>
          </a:bodyPr>
          <a:lstStyle/>
          <a:p>
            <a:r>
              <a:rPr lang="es-CL" dirty="0" smtClean="0">
                <a:solidFill>
                  <a:schemeClr val="accent3">
                    <a:lumMod val="50000"/>
                  </a:schemeClr>
                </a:solidFill>
                <a:latin typeface="AR CENA" panose="02000000000000000000" pitchFamily="2" charset="0"/>
              </a:rPr>
              <a:t>Atención de salud debe ser…</a:t>
            </a:r>
            <a:endParaRPr lang="es-CL" dirty="0">
              <a:solidFill>
                <a:schemeClr val="accent3">
                  <a:lumMod val="50000"/>
                </a:schemeClr>
              </a:solidFill>
              <a:latin typeface="AR CENA" panose="02000000000000000000" pitchFamily="2" charset="0"/>
            </a:endParaRPr>
          </a:p>
        </p:txBody>
      </p:sp>
    </p:spTree>
    <p:extLst>
      <p:ext uri="{BB962C8B-B14F-4D97-AF65-F5344CB8AC3E}">
        <p14:creationId xmlns:p14="http://schemas.microsoft.com/office/powerpoint/2010/main" val="21664084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7591" y="332509"/>
            <a:ext cx="8047759" cy="5844454"/>
          </a:xfrm>
        </p:spPr>
        <p:txBody>
          <a:bodyPr/>
          <a:lstStyle/>
          <a:p>
            <a:pPr marL="0" indent="0">
              <a:buNone/>
            </a:pPr>
            <a:r>
              <a:rPr lang="es-CL" sz="1800" b="1" dirty="0" smtClean="0">
                <a:solidFill>
                  <a:srgbClr val="0070C0"/>
                </a:solidFill>
              </a:rPr>
              <a:t>¿</a:t>
            </a:r>
            <a:r>
              <a:rPr lang="es-CL" sz="1800" b="1" dirty="0">
                <a:solidFill>
                  <a:srgbClr val="0070C0"/>
                </a:solidFill>
              </a:rPr>
              <a:t>QUÉ BENEFICIOS ENTREGA </a:t>
            </a:r>
            <a:r>
              <a:rPr lang="es-CL" sz="1800" b="1" dirty="0" smtClean="0">
                <a:solidFill>
                  <a:srgbClr val="0070C0"/>
                </a:solidFill>
              </a:rPr>
              <a:t>“</a:t>
            </a:r>
            <a:r>
              <a:rPr lang="es-CL" sz="1800" b="1" dirty="0">
                <a:solidFill>
                  <a:srgbClr val="0070C0"/>
                </a:solidFill>
              </a:rPr>
              <a:t>HOSPITAL AMIGO”? </a:t>
            </a:r>
            <a:endParaRPr lang="es-CL" sz="1800" b="1" dirty="0" smtClean="0">
              <a:solidFill>
                <a:srgbClr val="0070C0"/>
              </a:solidFill>
            </a:endParaRPr>
          </a:p>
          <a:p>
            <a:pPr marL="0" indent="0" algn="just">
              <a:buNone/>
            </a:pPr>
            <a:r>
              <a:rPr lang="es-CL" sz="1600" dirty="0" smtClean="0">
                <a:solidFill>
                  <a:srgbClr val="0070C0"/>
                </a:solidFill>
              </a:rPr>
              <a:t>La </a:t>
            </a:r>
            <a:r>
              <a:rPr lang="es-CL" sz="1600" dirty="0">
                <a:solidFill>
                  <a:srgbClr val="0070C0"/>
                </a:solidFill>
              </a:rPr>
              <a:t>estrategia  incluye medidas para mejorar la atención desde el ingreso hasta el egreso de los usuarios ; como registro de visitas, Unidades de Acompañamiento Espiritual, difusión de la estrategia Hospital Amigo a los funcionarios y hacia la comunidad, equipo para apoyar en procesos de duelo, espacios acogedores para la entrega de pacientes fallecidos, sillas o salas para descanso de los acompañantes y visitas, sistema de resguardo y privacidad del paciente, acompañamiento en el proceso de parto, entre otras. </a:t>
            </a:r>
            <a:endParaRPr lang="es-CL" sz="1600" dirty="0" smtClean="0">
              <a:solidFill>
                <a:srgbClr val="0070C0"/>
              </a:solidFill>
            </a:endParaRPr>
          </a:p>
          <a:p>
            <a:pPr marL="0" indent="0" algn="just">
              <a:buNone/>
            </a:pPr>
            <a:endParaRPr lang="es-CL" sz="1800" dirty="0">
              <a:solidFill>
                <a:srgbClr val="0070C0"/>
              </a:solidFill>
            </a:endParaRPr>
          </a:p>
          <a:p>
            <a:pPr marL="0" indent="0">
              <a:buNone/>
            </a:pPr>
            <a:r>
              <a:rPr lang="es-CL" sz="1400" dirty="0"/>
              <a:t>• </a:t>
            </a:r>
            <a:r>
              <a:rPr lang="es-CL" sz="1600" dirty="0"/>
              <a:t>Mínimo de 6 horas de visitas en servicios de camas básicas. </a:t>
            </a:r>
          </a:p>
          <a:p>
            <a:pPr marL="0" indent="0">
              <a:buNone/>
            </a:pPr>
            <a:r>
              <a:rPr lang="es-CL" sz="1600" dirty="0"/>
              <a:t>• Acompañamiento 24 horas para niñas y niños hospitalizados. </a:t>
            </a:r>
          </a:p>
          <a:p>
            <a:pPr marL="0" indent="0">
              <a:buNone/>
            </a:pPr>
            <a:r>
              <a:rPr lang="es-CL" sz="1600" dirty="0"/>
              <a:t>• Acompañamiento 24 horas para pacientes adultos mayores. </a:t>
            </a:r>
          </a:p>
          <a:p>
            <a:pPr marL="0" indent="0">
              <a:buNone/>
            </a:pPr>
            <a:r>
              <a:rPr lang="es-CL" sz="1600" dirty="0"/>
              <a:t>• Entrega de información médica a los familiares. </a:t>
            </a:r>
          </a:p>
          <a:p>
            <a:pPr marL="0" indent="0">
              <a:buNone/>
            </a:pPr>
            <a:r>
              <a:rPr lang="es-CL" sz="1600" dirty="0"/>
              <a:t>• Apoyo a su familiar en los horarios de alimentación. </a:t>
            </a:r>
          </a:p>
          <a:p>
            <a:pPr marL="0" indent="0">
              <a:buNone/>
            </a:pPr>
            <a:r>
              <a:rPr lang="es-CL" sz="1600" dirty="0"/>
              <a:t>• Acompañamiento en el pre-parto, parto y post-parto. </a:t>
            </a:r>
          </a:p>
          <a:p>
            <a:pPr marL="0" indent="0">
              <a:buNone/>
            </a:pPr>
            <a:r>
              <a:rPr lang="es-CL" sz="1600" dirty="0"/>
              <a:t>• Identificación de los pacientes. </a:t>
            </a:r>
          </a:p>
          <a:p>
            <a:pPr marL="0" indent="0">
              <a:buNone/>
            </a:pPr>
            <a:r>
              <a:rPr lang="es-CL" sz="1600" dirty="0"/>
              <a:t>• Entrega de información a un familiar en las Unidades de Emergencia. </a:t>
            </a:r>
          </a:p>
          <a:p>
            <a:pPr marL="0" indent="0">
              <a:buNone/>
            </a:pPr>
            <a:r>
              <a:rPr lang="es-CL" sz="1600" dirty="0"/>
              <a:t>• Egreso del adulto mayor con familiares. </a:t>
            </a:r>
          </a:p>
          <a:p>
            <a:pPr marL="0" indent="0">
              <a:buNone/>
            </a:pPr>
            <a:r>
              <a:rPr lang="es-CL" sz="1600" dirty="0"/>
              <a:t>• Identificación de los funcionarios. </a:t>
            </a:r>
            <a:endParaRPr lang="es-CL" sz="1600" dirty="0" smtClean="0"/>
          </a:p>
          <a:p>
            <a:pPr marL="0" indent="0">
              <a:buNone/>
            </a:pPr>
            <a:endParaRPr lang="es-CL" sz="1600" dirty="0"/>
          </a:p>
        </p:txBody>
      </p:sp>
      <p:pic>
        <p:nvPicPr>
          <p:cNvPr id="2" name="Imagen 1"/>
          <p:cNvPicPr>
            <a:picLocks noChangeAspect="1"/>
          </p:cNvPicPr>
          <p:nvPr/>
        </p:nvPicPr>
        <p:blipFill>
          <a:blip r:embed="rId2"/>
          <a:stretch>
            <a:fillRect/>
          </a:stretch>
        </p:blipFill>
        <p:spPr>
          <a:xfrm>
            <a:off x="6113302" y="2892835"/>
            <a:ext cx="2880073" cy="3284128"/>
          </a:xfrm>
          <a:prstGeom prst="rect">
            <a:avLst/>
          </a:prstGeom>
        </p:spPr>
      </p:pic>
    </p:spTree>
    <p:extLst>
      <p:ext uri="{BB962C8B-B14F-4D97-AF65-F5344CB8AC3E}">
        <p14:creationId xmlns:p14="http://schemas.microsoft.com/office/powerpoint/2010/main" val="956259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r="45772"/>
          <a:stretch/>
        </p:blipFill>
        <p:spPr>
          <a:xfrm>
            <a:off x="481076" y="561109"/>
            <a:ext cx="2017807" cy="1691036"/>
          </a:xfrm>
          <a:prstGeom prst="rect">
            <a:avLst/>
          </a:prstGeom>
        </p:spPr>
      </p:pic>
      <p:pic>
        <p:nvPicPr>
          <p:cNvPr id="2" name="Imagen 1"/>
          <p:cNvPicPr>
            <a:picLocks noChangeAspect="1"/>
          </p:cNvPicPr>
          <p:nvPr/>
        </p:nvPicPr>
        <p:blipFill>
          <a:blip r:embed="rId4"/>
          <a:stretch>
            <a:fillRect/>
          </a:stretch>
        </p:blipFill>
        <p:spPr>
          <a:xfrm>
            <a:off x="2755720" y="4239491"/>
            <a:ext cx="6658444" cy="1361209"/>
          </a:xfrm>
          <a:prstGeom prst="rect">
            <a:avLst/>
          </a:prstGeom>
        </p:spPr>
      </p:pic>
      <p:pic>
        <p:nvPicPr>
          <p:cNvPr id="4" name="Imagen 3"/>
          <p:cNvPicPr>
            <a:picLocks noChangeAspect="1"/>
          </p:cNvPicPr>
          <p:nvPr/>
        </p:nvPicPr>
        <p:blipFill>
          <a:blip r:embed="rId5"/>
          <a:stretch>
            <a:fillRect/>
          </a:stretch>
        </p:blipFill>
        <p:spPr>
          <a:xfrm>
            <a:off x="2755720" y="5600700"/>
            <a:ext cx="6170071" cy="571500"/>
          </a:xfrm>
          <a:prstGeom prst="rect">
            <a:avLst/>
          </a:prstGeom>
        </p:spPr>
      </p:pic>
    </p:spTree>
    <p:extLst>
      <p:ext uri="{BB962C8B-B14F-4D97-AF65-F5344CB8AC3E}">
        <p14:creationId xmlns:p14="http://schemas.microsoft.com/office/powerpoint/2010/main" val="211337480"/>
      </p:ext>
    </p:extLst>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272</TotalTime>
  <Words>1896</Words>
  <Application>Microsoft Office PowerPoint</Application>
  <PresentationFormat>Presentación en pantalla (4:3)</PresentationFormat>
  <Paragraphs>191</Paragraphs>
  <Slides>21</Slides>
  <Notes>2</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21</vt:i4>
      </vt:variant>
    </vt:vector>
  </HeadingPairs>
  <TitlesOfParts>
    <vt:vector size="35" baseType="lpstr">
      <vt:lpstr>AR CENA</vt:lpstr>
      <vt:lpstr>Arial</vt:lpstr>
      <vt:lpstr>Berlin Sans FB</vt:lpstr>
      <vt:lpstr>Calibri</vt:lpstr>
      <vt:lpstr>Calibri Light</vt:lpstr>
      <vt:lpstr>Candara</vt:lpstr>
      <vt:lpstr>gobCL</vt:lpstr>
      <vt:lpstr>Utsaah</vt:lpstr>
      <vt:lpstr>Vani</vt:lpstr>
      <vt:lpstr>Verdana</vt:lpstr>
      <vt:lpstr>Wingdings</vt:lpstr>
      <vt:lpstr>Wingdings 3</vt:lpstr>
      <vt:lpstr>ヒラギノ角ゴ Pro W3</vt:lpstr>
      <vt:lpstr>Tema de Office</vt:lpstr>
      <vt:lpstr>Presentación de PowerPoint</vt:lpstr>
      <vt:lpstr>Presentación de PowerPoint</vt:lpstr>
      <vt:lpstr>PARTICIPACION SOCIAL EN SALUD</vt:lpstr>
      <vt:lpstr>POR LO TANTO…</vt:lpstr>
      <vt:lpstr>Participación según su objetivo </vt:lpstr>
      <vt:lpstr>Presentación de PowerPoint</vt:lpstr>
      <vt:lpstr>Presentación de PowerPoint</vt:lpstr>
      <vt:lpstr>DIMENSIONES DE LA PARTICIPACION CIUDADANA EN SALUD</vt:lpstr>
      <vt:lpstr>Presentación de PowerPoint</vt:lpstr>
      <vt:lpstr>Presentación de PowerPoint</vt:lpstr>
      <vt:lpstr>En síntesis a modo muy simple la participación permite básicamente:</vt:lpstr>
      <vt:lpstr>Presentación de PowerPoint</vt:lpstr>
      <vt:lpstr>Si se quiere ofrecer servicios de mayor calidad e instituciones de excelencia, entonces, la evaluación de la satisfacción en los usuarios, se convierte en una tarea permanente y dinámica que aporta datos de cómo estamos y que falta para llegar a cumplir las expectativas.    La  calidad de atención en salud depende no sólo de la capacidad resolutiva, la oferta de servicios, calidad técnica de los profesionales, entre otros factores…  …sino también de aspectos no “médicos” vinculados a la atención:   la relación entre usuario(as) y el equipo de salud,    tiempos de espera   acceso a la información,    trato digno y respetuoso al usuario(a)   infraestructura adecuada a necesidades  expectativas  de los y las usuarias.   </vt:lpstr>
      <vt:lpstr> La satisfacción usuaria en salud es parte del concepto de  humanizar la asistencia y ofrecer servicios de mayor calidad.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Ximena Camus</dc:creator>
  <cp:lastModifiedBy>Ximena Camus</cp:lastModifiedBy>
  <cp:revision>22</cp:revision>
  <dcterms:created xsi:type="dcterms:W3CDTF">2019-03-15T13:23:42Z</dcterms:created>
  <dcterms:modified xsi:type="dcterms:W3CDTF">2020-04-03T13:58:22Z</dcterms:modified>
</cp:coreProperties>
</file>